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1"/>
            <a:ext cx="8458200" cy="1222375"/>
          </a:xfrm>
        </p:spPr>
        <p:txBody>
          <a:bodyPr anchor="t"/>
          <a:lstStyle/>
          <a:p>
            <a:r>
              <a:rPr kumimoji="0" lang="pl-PL" smtClean="0"/>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16" name="Symbol zastępczy daty 15"/>
          <p:cNvSpPr>
            <a:spLocks noGrp="1"/>
          </p:cNvSpPr>
          <p:nvPr>
            <p:ph type="dt" sz="half" idx="10"/>
          </p:nvPr>
        </p:nvSpPr>
        <p:spPr/>
        <p:txBody>
          <a:bodyPr/>
          <a:lstStyle/>
          <a:p>
            <a:fld id="{B0D5DF66-4746-4793-853A-F3D1A1836392}" type="datetimeFigureOut">
              <a:rPr lang="pl-PL" smtClean="0"/>
              <a:pPr/>
              <a:t>19.06.2017</a:t>
            </a:fld>
            <a:endParaRPr lang="pl-PL"/>
          </a:p>
        </p:txBody>
      </p:sp>
      <p:sp>
        <p:nvSpPr>
          <p:cNvPr id="2" name="Symbol zastępczy stopki 1"/>
          <p:cNvSpPr>
            <a:spLocks noGrp="1"/>
          </p:cNvSpPr>
          <p:nvPr>
            <p:ph type="ftr" sz="quarter" idx="11"/>
          </p:nvPr>
        </p:nvSpPr>
        <p:spPr/>
        <p:txBody>
          <a:bodyPr/>
          <a:lstStyle/>
          <a:p>
            <a:endParaRPr lang="pl-PL"/>
          </a:p>
        </p:txBody>
      </p:sp>
      <p:sp>
        <p:nvSpPr>
          <p:cNvPr id="15" name="Symbol zastępczy numeru slajdu 14"/>
          <p:cNvSpPr>
            <a:spLocks noGrp="1"/>
          </p:cNvSpPr>
          <p:nvPr>
            <p:ph type="sldNum" sz="quarter" idx="12"/>
          </p:nvPr>
        </p:nvSpPr>
        <p:spPr>
          <a:xfrm>
            <a:off x="8229600" y="6473952"/>
            <a:ext cx="758952" cy="246888"/>
          </a:xfrm>
        </p:spPr>
        <p:txBody>
          <a:bodyPr/>
          <a:lstStyle/>
          <a:p>
            <a:fld id="{BD05EA59-FF7B-4930-867F-977B4C8E0D6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B0D5DF66-4746-4793-853A-F3D1A1836392}" type="datetimeFigureOut">
              <a:rPr lang="pl-PL" smtClean="0"/>
              <a:pPr/>
              <a:t>19.06.2017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D05EA59-FF7B-4930-867F-977B4C8E0D6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6"/>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549276"/>
            <a:ext cx="6248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B0D5DF66-4746-4793-853A-F3D1A1836392}" type="datetimeFigureOut">
              <a:rPr lang="pl-PL" smtClean="0"/>
              <a:pPr/>
              <a:t>19.06.2017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D05EA59-FF7B-4930-867F-977B4C8E0D6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smtClean="0"/>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B0D5DF66-4746-4793-853A-F3D1A1836392}" type="datetimeFigureOut">
              <a:rPr lang="pl-PL" smtClean="0"/>
              <a:pPr/>
              <a:t>19.06.2017</a:t>
            </a:fld>
            <a:endParaRPr lang="pl-PL"/>
          </a:p>
        </p:txBody>
      </p:sp>
      <p:sp>
        <p:nvSpPr>
          <p:cNvPr id="19" name="Symbol zastępczy stopki 18"/>
          <p:cNvSpPr>
            <a:spLocks noGrp="1"/>
          </p:cNvSpPr>
          <p:nvPr>
            <p:ph type="ftr" sz="quarter" idx="11"/>
          </p:nvPr>
        </p:nvSpPr>
        <p:spPr>
          <a:xfrm>
            <a:off x="3581400" y="76200"/>
            <a:ext cx="2895600" cy="288925"/>
          </a:xfrm>
        </p:spPr>
        <p:txBody>
          <a:bodyPr/>
          <a:lstStyle/>
          <a:p>
            <a:endParaRPr lang="pl-PL"/>
          </a:p>
        </p:txBody>
      </p:sp>
      <p:sp>
        <p:nvSpPr>
          <p:cNvPr id="16" name="Symbol zastępczy numeru slajdu 15"/>
          <p:cNvSpPr>
            <a:spLocks noGrp="1"/>
          </p:cNvSpPr>
          <p:nvPr>
            <p:ph type="sldNum" sz="quarter" idx="12"/>
          </p:nvPr>
        </p:nvSpPr>
        <p:spPr>
          <a:xfrm>
            <a:off x="8229600" y="6473952"/>
            <a:ext cx="758952" cy="246888"/>
          </a:xfrm>
        </p:spPr>
        <p:txBody>
          <a:bodyPr/>
          <a:lstStyle/>
          <a:p>
            <a:fld id="{BD05EA59-FF7B-4930-867F-977B4C8E0D6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9" name="Symbol zastępczy daty 18"/>
          <p:cNvSpPr>
            <a:spLocks noGrp="1"/>
          </p:cNvSpPr>
          <p:nvPr>
            <p:ph type="dt" sz="half" idx="10"/>
          </p:nvPr>
        </p:nvSpPr>
        <p:spPr/>
        <p:txBody>
          <a:bodyPr/>
          <a:lstStyle/>
          <a:p>
            <a:fld id="{B0D5DF66-4746-4793-853A-F3D1A1836392}" type="datetimeFigureOut">
              <a:rPr lang="pl-PL" smtClean="0"/>
              <a:pPr/>
              <a:t>19.06.2017</a:t>
            </a:fld>
            <a:endParaRPr lang="pl-PL"/>
          </a:p>
        </p:txBody>
      </p:sp>
      <p:sp>
        <p:nvSpPr>
          <p:cNvPr id="11" name="Symbol zastępczy stopki 10"/>
          <p:cNvSpPr>
            <a:spLocks noGrp="1"/>
          </p:cNvSpPr>
          <p:nvPr>
            <p:ph type="ftr" sz="quarter" idx="11"/>
          </p:nvPr>
        </p:nvSpPr>
        <p:spPr/>
        <p:txBody>
          <a:bodyPr/>
          <a:lstStyle/>
          <a:p>
            <a:endParaRPr lang="pl-PL"/>
          </a:p>
        </p:txBody>
      </p:sp>
      <p:sp>
        <p:nvSpPr>
          <p:cNvPr id="16" name="Symbol zastępczy numeru slajdu 15"/>
          <p:cNvSpPr>
            <a:spLocks noGrp="1"/>
          </p:cNvSpPr>
          <p:nvPr>
            <p:ph type="sldNum" sz="quarter" idx="12"/>
          </p:nvPr>
        </p:nvSpPr>
        <p:spPr/>
        <p:txBody>
          <a:bodyPr/>
          <a:lstStyle/>
          <a:p>
            <a:fld id="{BD05EA59-FF7B-4930-867F-977B4C8E0D63}" type="slidenum">
              <a:rPr lang="pl-PL" smtClean="0"/>
              <a:pPr/>
              <a:t>‹#›</a:t>
            </a:fld>
            <a:endParaRPr lang="pl-PL"/>
          </a:p>
        </p:txBody>
      </p:sp>
      <p:sp>
        <p:nvSpPr>
          <p:cNvPr id="8" name="Tytuł 7"/>
          <p:cNvSpPr>
            <a:spLocks noGrp="1"/>
          </p:cNvSpPr>
          <p:nvPr>
            <p:ph type="title"/>
          </p:nvPr>
        </p:nvSpPr>
        <p:spPr>
          <a:xfrm>
            <a:off x="180475" y="2947085"/>
            <a:ext cx="8686800" cy="1184825"/>
          </a:xfrm>
        </p:spPr>
        <p:txBody>
          <a:bodyPr rtlCol="0" anchor="t"/>
          <a:lstStyle>
            <a:lvl1pPr algn="r">
              <a:defRPr/>
            </a:lvl1pPr>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0"/>
          </p:nvPr>
        </p:nvSpPr>
        <p:spPr/>
        <p:txBody>
          <a:bodyPr/>
          <a:lstStyle/>
          <a:p>
            <a:fld id="{B0D5DF66-4746-4793-853A-F3D1A1836392}" type="datetimeFigureOut">
              <a:rPr lang="pl-PL" smtClean="0"/>
              <a:pPr/>
              <a:t>19.06.2017</a:t>
            </a:fld>
            <a:endParaRPr lang="pl-PL"/>
          </a:p>
        </p:txBody>
      </p:sp>
      <p:sp>
        <p:nvSpPr>
          <p:cNvPr id="10" name="Symbol zastępczy stopki 9"/>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BD05EA59-FF7B-4930-867F-977B4C8E0D6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0"/>
            <a:ext cx="8610600" cy="882650"/>
          </a:xfrm>
        </p:spPr>
        <p:txBody>
          <a:bodyPr anchor="ctr"/>
          <a:lstStyle>
            <a:lvl1pPr>
              <a:defRPr/>
            </a:lvl1pPr>
          </a:lstStyle>
          <a:p>
            <a:r>
              <a:rPr kumimoji="0" lang="pl-PL" smtClean="0"/>
              <a:t>Kliknij, aby edytować styl</a:t>
            </a:r>
            <a:endParaRPr kumimoji="0" lang="en-US"/>
          </a:p>
        </p:txBody>
      </p:sp>
      <p:sp>
        <p:nvSpPr>
          <p:cNvPr id="13" name="Symbol zastępczy teks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25" name="Symbol zastępczy teks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zawartości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8" name="Symbol zastępczy zawartości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0"/>
          </p:nvPr>
        </p:nvSpPr>
        <p:spPr/>
        <p:txBody>
          <a:bodyPr/>
          <a:lstStyle/>
          <a:p>
            <a:fld id="{B0D5DF66-4746-4793-853A-F3D1A1836392}" type="datetimeFigureOut">
              <a:rPr lang="pl-PL" smtClean="0"/>
              <a:pPr/>
              <a:t>19.06.2017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229600" y="6477000"/>
            <a:ext cx="762000" cy="246888"/>
          </a:xfrm>
        </p:spPr>
        <p:txBody>
          <a:bodyPr/>
          <a:lstStyle/>
          <a:p>
            <a:fld id="{BD05EA59-FF7B-4930-867F-977B4C8E0D63}" type="slidenum">
              <a:rPr lang="pl-PL" smtClean="0"/>
              <a:pPr/>
              <a:t>‹#›</a:t>
            </a:fld>
            <a:endParaRPr lang="pl-PL"/>
          </a:p>
        </p:txBody>
      </p:sp>
      <p:sp>
        <p:nvSpPr>
          <p:cNvPr id="11" name="Łącznik prosty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B0D5DF66-4746-4793-853A-F3D1A1836392}" type="datetimeFigureOut">
              <a:rPr lang="pl-PL" smtClean="0"/>
              <a:pPr/>
              <a:t>19.06.2017</a:t>
            </a:fld>
            <a:endParaRPr lang="pl-PL"/>
          </a:p>
        </p:txBody>
      </p:sp>
      <p:sp>
        <p:nvSpPr>
          <p:cNvPr id="21" name="Symbol zastępczy stopki 20"/>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D05EA59-FF7B-4930-867F-977B4C8E0D6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B0D5DF66-4746-4793-853A-F3D1A1836392}" type="datetimeFigureOut">
              <a:rPr lang="pl-PL" smtClean="0"/>
              <a:pPr/>
              <a:t>19.06.2017</a:t>
            </a:fld>
            <a:endParaRPr lang="pl-PL"/>
          </a:p>
        </p:txBody>
      </p:sp>
      <p:sp>
        <p:nvSpPr>
          <p:cNvPr id="24" name="Symbol zastępczy stopki 23"/>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D05EA59-FF7B-4930-867F-977B4C8E0D6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Łącznik prosty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0"/>
            <a:ext cx="8458200" cy="520700"/>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14" name="Symbol zastępczy zawartości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B0D5DF66-4746-4793-853A-F3D1A1836392}" type="datetimeFigureOut">
              <a:rPr lang="pl-PL" smtClean="0"/>
              <a:pPr/>
              <a:t>19.06.2017</a:t>
            </a:fld>
            <a:endParaRPr lang="pl-PL"/>
          </a:p>
        </p:txBody>
      </p:sp>
      <p:sp>
        <p:nvSpPr>
          <p:cNvPr id="29" name="Symbol zastępczy stopki 28"/>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D05EA59-FF7B-4930-867F-977B4C8E0D6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smtClean="0"/>
              <a:t>Kliknij ikonę, aby dodać obraz</a:t>
            </a:r>
            <a:endParaRPr kumimoji="0" lang="en-US" dirty="0"/>
          </a:p>
        </p:txBody>
      </p:sp>
      <p:sp>
        <p:nvSpPr>
          <p:cNvPr id="7" name="Symbol zastępczy daty 6"/>
          <p:cNvSpPr>
            <a:spLocks noGrp="1"/>
          </p:cNvSpPr>
          <p:nvPr>
            <p:ph type="dt" sz="half" idx="10"/>
          </p:nvPr>
        </p:nvSpPr>
        <p:spPr/>
        <p:txBody>
          <a:bodyPr/>
          <a:lstStyle/>
          <a:p>
            <a:fld id="{B0D5DF66-4746-4793-853A-F3D1A1836392}" type="datetimeFigureOut">
              <a:rPr lang="pl-PL" smtClean="0"/>
              <a:pPr/>
              <a:t>19.06.2017</a:t>
            </a:fld>
            <a:endParaRPr lang="pl-PL"/>
          </a:p>
        </p:txBody>
      </p:sp>
      <p:sp>
        <p:nvSpPr>
          <p:cNvPr id="5" name="Symbol zastępczy stopki 4"/>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BD05EA59-FF7B-4930-867F-977B4C8E0D63}" type="slidenum">
              <a:rPr lang="pl-PL" smtClean="0"/>
              <a:pPr/>
              <a:t>‹#›</a:t>
            </a:fld>
            <a:endParaRPr lang="pl-PL"/>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1" name="Symbol zastępczy daty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0D5DF66-4746-4793-853A-F3D1A1836392}" type="datetimeFigureOut">
              <a:rPr lang="pl-PL" smtClean="0"/>
              <a:pPr/>
              <a:t>19.06.2017</a:t>
            </a:fld>
            <a:endParaRPr lang="pl-PL"/>
          </a:p>
        </p:txBody>
      </p:sp>
      <p:sp>
        <p:nvSpPr>
          <p:cNvPr id="28" name="Symbol zastępczy stopki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a:p>
        </p:txBody>
      </p:sp>
      <p:sp>
        <p:nvSpPr>
          <p:cNvPr id="5" name="Symbol zastępczy numeru slajd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D05EA59-FF7B-4930-867F-977B4C8E0D63}" type="slidenum">
              <a:rPr lang="pl-PL" smtClean="0"/>
              <a:pPr/>
              <a:t>‹#›</a:t>
            </a:fld>
            <a:endParaRPr lang="pl-PL"/>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smtClean="0"/>
              <a:t>Kliknij, aby edytować styl</a:t>
            </a:r>
            <a:endParaRPr kumimoji="0" lang="en-US"/>
          </a:p>
        </p:txBody>
      </p:sp>
      <p:sp>
        <p:nvSpPr>
          <p:cNvPr id="9" name="Łącznik prosty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y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smtClean="0"/>
              <a:t>„ZACHOWANIA  TRUDNE” </a:t>
            </a:r>
            <a:br>
              <a:rPr lang="pl-PL" dirty="0" smtClean="0"/>
            </a:br>
            <a:r>
              <a:rPr lang="pl-PL" sz="2000" dirty="0" smtClean="0"/>
              <a:t>- Kierunki pracy z uczniem ze spektrum autyzmu – </a:t>
            </a:r>
            <a:endParaRPr lang="pl-PL" sz="2000" dirty="0"/>
          </a:p>
        </p:txBody>
      </p:sp>
      <p:sp>
        <p:nvSpPr>
          <p:cNvPr id="3" name="Podtytuł 2"/>
          <p:cNvSpPr>
            <a:spLocks noGrp="1"/>
          </p:cNvSpPr>
          <p:nvPr>
            <p:ph type="subTitle" idx="1"/>
          </p:nvPr>
        </p:nvSpPr>
        <p:spPr/>
        <p:txBody>
          <a:bodyPr>
            <a:normAutofit fontScale="92500" lnSpcReduction="20000"/>
          </a:bodyPr>
          <a:lstStyle/>
          <a:p>
            <a:r>
              <a:rPr lang="pl-PL" dirty="0" smtClean="0"/>
              <a:t>Materiały wypracowane przez Zespół problemowo-zadaniowy – </a:t>
            </a:r>
            <a:r>
              <a:rPr lang="pl-PL" dirty="0" smtClean="0"/>
              <a:t>dla nauczycieli uczących w szkołach dla uczniów z niepełnosprawnością  intelektualną w stopniu głębszym oraz ze spektrum autyzmu</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554162"/>
            <a:ext cx="8686800" cy="5115198"/>
          </a:xfrm>
        </p:spPr>
        <p:txBody>
          <a:bodyPr>
            <a:normAutofit/>
          </a:bodyPr>
          <a:lstStyle/>
          <a:p>
            <a:pPr>
              <a:buNone/>
            </a:pPr>
            <a:r>
              <a:rPr lang="pl-PL" dirty="0" smtClean="0"/>
              <a:t>. </a:t>
            </a:r>
            <a:endParaRPr lang="pl-PL" dirty="0" smtClean="0"/>
          </a:p>
          <a:p>
            <a:pPr>
              <a:buNone/>
            </a:pPr>
            <a:r>
              <a:rPr lang="pl-PL" b="1" dirty="0" smtClean="0"/>
              <a:t>Podobnie, jak w przypadku nagród, dzieci reagują bardzo różnie na różne kary</a:t>
            </a:r>
            <a:r>
              <a:rPr lang="pl-PL" b="1" dirty="0" smtClean="0"/>
              <a:t>.</a:t>
            </a:r>
          </a:p>
          <a:p>
            <a:pPr>
              <a:buNone/>
            </a:pPr>
            <a:r>
              <a:rPr lang="pl-PL" b="1" dirty="0" smtClean="0"/>
              <a:t/>
            </a:r>
            <a:br>
              <a:rPr lang="pl-PL" b="1" dirty="0" smtClean="0"/>
            </a:br>
            <a:r>
              <a:rPr lang="pl-PL" sz="2800" dirty="0" smtClean="0"/>
              <a:t>Dla jednego najskuteczniejszą karą jest zakaz oglądania ulubionego programu, dla drugiego -— pozbawienie deseru lub dezaprobata opiekunów.</a:t>
            </a:r>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554162"/>
            <a:ext cx="8686800" cy="5043190"/>
          </a:xfrm>
        </p:spPr>
        <p:txBody>
          <a:bodyPr>
            <a:normAutofit fontScale="70000" lnSpcReduction="20000"/>
          </a:bodyPr>
          <a:lstStyle/>
          <a:p>
            <a:pPr>
              <a:buNone/>
            </a:pPr>
            <a:r>
              <a:rPr lang="pl-PL" b="1" dirty="0" smtClean="0"/>
              <a:t>Ważne jest, aby dziecko zrozumiało, że kara jest reakcją na konkretne zachowanie</a:t>
            </a:r>
            <a:r>
              <a:rPr lang="pl-PL" dirty="0" smtClean="0"/>
              <a:t>. </a:t>
            </a:r>
          </a:p>
          <a:p>
            <a:pPr>
              <a:buNone/>
            </a:pPr>
            <a:r>
              <a:rPr lang="pl-PL" dirty="0" smtClean="0"/>
              <a:t>Jeżeli więc chcecie, aby np. dzieci przestały się bić i aby Darek przestał bić swojego kolegę, powiedzcie zdecydowanie: </a:t>
            </a:r>
          </a:p>
          <a:p>
            <a:pPr>
              <a:buNone/>
            </a:pPr>
            <a:r>
              <a:rPr lang="pl-PL" dirty="0" smtClean="0"/>
              <a:t>„Darku, nie wolno ci bić kolegi. Jeżeli zrobisz to jeszcze raz, zostaniesz odesłany na cztery minuty do korytarza”. </a:t>
            </a:r>
          </a:p>
          <a:p>
            <a:pPr>
              <a:buNone/>
            </a:pPr>
            <a:r>
              <a:rPr lang="pl-PL" dirty="0" smtClean="0"/>
              <a:t>Jeżeli dziecko złamie zakaz — zróbcie to, co zapowiedzieliście. Skrytykujcie jego zachowanie mówiąc</a:t>
            </a:r>
            <a:r>
              <a:rPr lang="pl-PL" b="1" dirty="0" smtClean="0"/>
              <a:t>: </a:t>
            </a:r>
          </a:p>
          <a:p>
            <a:pPr>
              <a:buNone/>
            </a:pPr>
            <a:endParaRPr lang="pl-PL" b="1" dirty="0" smtClean="0"/>
          </a:p>
          <a:p>
            <a:pPr>
              <a:buNone/>
            </a:pPr>
            <a:r>
              <a:rPr lang="pl-PL" b="1" u="sng" dirty="0" smtClean="0">
                <a:solidFill>
                  <a:srgbClr val="0070C0"/>
                </a:solidFill>
              </a:rPr>
              <a:t>„Nie lubię, kiedy jesteś nieposłuszny”, </a:t>
            </a:r>
            <a:r>
              <a:rPr lang="pl-PL" b="1" dirty="0" smtClean="0"/>
              <a:t>a nie: </a:t>
            </a:r>
          </a:p>
          <a:p>
            <a:pPr>
              <a:buNone/>
            </a:pPr>
            <a:endParaRPr lang="pl-PL" b="1" dirty="0" smtClean="0"/>
          </a:p>
          <a:p>
            <a:pPr>
              <a:buNone/>
            </a:pPr>
            <a:r>
              <a:rPr lang="pl-PL" b="1" strike="sngStrike" dirty="0" smtClean="0">
                <a:solidFill>
                  <a:srgbClr val="FF0000"/>
                </a:solidFill>
              </a:rPr>
              <a:t>„Nie lubię cię, ponieważ jesteś taki nieposłuszny”.</a:t>
            </a:r>
            <a:endParaRPr lang="pl-PL" strike="sngStrike" dirty="0" smtClean="0">
              <a:solidFill>
                <a:srgbClr val="FF0000"/>
              </a:solidFill>
            </a:endParaRPr>
          </a:p>
          <a:p>
            <a:endParaRPr lang="pl-PL" b="1" dirty="0" smtClean="0"/>
          </a:p>
          <a:p>
            <a:pPr algn="ctr">
              <a:buNone/>
            </a:pPr>
            <a:r>
              <a:rPr lang="pl-PL" sz="5100" b="1" u="sng" dirty="0" smtClean="0"/>
              <a:t>Nagrody są skuteczniejsze niż kary!</a:t>
            </a:r>
          </a:p>
          <a:p>
            <a:pPr>
              <a:buNone/>
            </a:pP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554162"/>
            <a:ext cx="8686800" cy="4971182"/>
          </a:xfrm>
        </p:spPr>
        <p:txBody>
          <a:bodyPr>
            <a:normAutofit fontScale="92500"/>
          </a:bodyPr>
          <a:lstStyle/>
          <a:p>
            <a:pPr>
              <a:buNone/>
            </a:pPr>
            <a:r>
              <a:rPr lang="pl-PL" b="1" u="sng" dirty="0" smtClean="0"/>
              <a:t>Badania dowodzą niezbicie, że dzieci reagują lepiej na nagrody niż na kary.</a:t>
            </a:r>
            <a:r>
              <a:rPr lang="pl-PL" u="sng" dirty="0" smtClean="0"/>
              <a:t> </a:t>
            </a:r>
          </a:p>
          <a:p>
            <a:pPr>
              <a:buNone/>
            </a:pPr>
            <a:r>
              <a:rPr lang="pl-PL" dirty="0" smtClean="0"/>
              <a:t>Wydają się być szczęśliwsze, kiedy słyszą jasne polecenia i pochwały za ich wykonywanie</a:t>
            </a:r>
            <a:r>
              <a:rPr lang="pl-PL" b="1" dirty="0" smtClean="0"/>
              <a:t>. </a:t>
            </a:r>
          </a:p>
          <a:p>
            <a:pPr>
              <a:buNone/>
            </a:pPr>
            <a:r>
              <a:rPr lang="pl-PL" b="1" u="sng" dirty="0" smtClean="0"/>
              <a:t>Powinniśmy więc starać się „przyłapać” dziecko na do­brym zachowaniu:</a:t>
            </a:r>
            <a:r>
              <a:rPr lang="pl-PL" u="sng" dirty="0" smtClean="0"/>
              <a:t> </a:t>
            </a:r>
            <a:r>
              <a:rPr lang="pl-PL" dirty="0" smtClean="0"/>
              <a:t>dzieleniu się przyborami szkolnymi, opiece nad kolegą, przejawach odpowiedzialności itp. Są to sytuacje, które pozwalają chwalić dziecko i wyrażać się o nim dodatnio w obecności innych rówieśników.</a:t>
            </a:r>
          </a:p>
          <a:p>
            <a:pPr>
              <a:buNone/>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268760"/>
            <a:ext cx="8686800" cy="5400600"/>
          </a:xfrm>
        </p:spPr>
        <p:txBody>
          <a:bodyPr>
            <a:normAutofit fontScale="85000" lnSpcReduction="20000"/>
          </a:bodyPr>
          <a:lstStyle/>
          <a:p>
            <a:pPr>
              <a:buNone/>
            </a:pPr>
            <a:r>
              <a:rPr lang="pl-PL" b="1" u="sng" dirty="0" smtClean="0"/>
              <a:t>Wskazówki bardzo pomocne w pracy z autystycznymi ludźmi w sytuacjach zachowań trudnych</a:t>
            </a:r>
            <a:r>
              <a:rPr lang="pl-PL" dirty="0" smtClean="0"/>
              <a:t>. </a:t>
            </a:r>
            <a:r>
              <a:rPr lang="pl-PL" sz="1800" dirty="0" smtClean="0"/>
              <a:t>(</a:t>
            </a:r>
            <a:r>
              <a:rPr lang="pl-PL" sz="1800" dirty="0" err="1" smtClean="0"/>
              <a:t>Synapsis</a:t>
            </a:r>
            <a:r>
              <a:rPr lang="pl-PL" sz="1800" dirty="0" smtClean="0"/>
              <a:t>, zeszyt 1/2004 - stanowisko Stowarzyszenia):</a:t>
            </a:r>
          </a:p>
          <a:p>
            <a:pPr>
              <a:buNone/>
            </a:pPr>
            <a:r>
              <a:rPr lang="pl-PL" sz="1800" dirty="0" smtClean="0"/>
              <a:t> </a:t>
            </a:r>
          </a:p>
          <a:p>
            <a:pPr>
              <a:buNone/>
            </a:pPr>
            <a:r>
              <a:rPr lang="pl-PL" sz="1800" dirty="0" smtClean="0"/>
              <a:t>·        </a:t>
            </a:r>
            <a:r>
              <a:rPr lang="pl-PL" sz="1600" b="1" i="1" dirty="0" smtClean="0"/>
              <a:t>Pozostań spokojny: jednym z czynników zaostrzających trudne zachowanie jest reakcja osób przebywających w pobliżu.</a:t>
            </a:r>
            <a:endParaRPr lang="pl-PL" sz="1600" b="1" dirty="0" smtClean="0"/>
          </a:p>
          <a:p>
            <a:endParaRPr lang="pl-PL" sz="1600" b="1" dirty="0" smtClean="0"/>
          </a:p>
          <a:p>
            <a:pPr>
              <a:buNone/>
            </a:pPr>
            <a:r>
              <a:rPr lang="pl-PL" sz="1600" b="1" dirty="0" smtClean="0"/>
              <a:t>·        </a:t>
            </a:r>
            <a:r>
              <a:rPr lang="pl-PL" sz="1600" b="1" i="1" dirty="0" smtClean="0"/>
              <a:t>Minimalizuj kontakt wzrokowy: bezpośredni kontakt wzrokowy, długie wpatrywanie się może pobudzić emocje i być interpretowane jako agresja.</a:t>
            </a:r>
            <a:endParaRPr lang="pl-PL" sz="1600" b="1" dirty="0" smtClean="0"/>
          </a:p>
          <a:p>
            <a:pPr>
              <a:buNone/>
            </a:pPr>
            <a:endParaRPr lang="pl-PL" sz="1600" b="1" dirty="0" smtClean="0"/>
          </a:p>
          <a:p>
            <a:pPr>
              <a:buNone/>
            </a:pPr>
            <a:r>
              <a:rPr lang="pl-PL" sz="1600" b="1" dirty="0" smtClean="0"/>
              <a:t>·        </a:t>
            </a:r>
            <a:r>
              <a:rPr lang="pl-PL" sz="1600" b="1" i="1" dirty="0" smtClean="0"/>
              <a:t>Stań pod kontem 45</a:t>
            </a:r>
            <a:r>
              <a:rPr lang="pl-PL" sz="1600" b="1" i="1" baseline="30000" dirty="0" smtClean="0"/>
              <a:t>0 </a:t>
            </a:r>
            <a:r>
              <a:rPr lang="pl-PL" sz="1600" b="1" i="1" dirty="0" smtClean="0"/>
              <a:t>do tej osoby niż bezpośrednio naprzeciw niej.</a:t>
            </a:r>
            <a:endParaRPr lang="pl-PL" sz="1600" b="1" dirty="0" smtClean="0"/>
          </a:p>
          <a:p>
            <a:endParaRPr lang="pl-PL" sz="1600" b="1" dirty="0" smtClean="0"/>
          </a:p>
          <a:p>
            <a:pPr>
              <a:buNone/>
            </a:pPr>
            <a:r>
              <a:rPr lang="pl-PL" sz="1600" b="1" dirty="0" smtClean="0"/>
              <a:t>·        </a:t>
            </a:r>
            <a:r>
              <a:rPr lang="pl-PL" sz="1600" b="1" i="1" dirty="0" smtClean="0"/>
              <a:t>Respektuj przestrzeń osobistą i nie stawaj zbyt blisko tej osoby. (…)</a:t>
            </a:r>
            <a:endParaRPr lang="pl-PL" sz="1600" b="1" dirty="0" smtClean="0"/>
          </a:p>
          <a:p>
            <a:pPr>
              <a:buNone/>
            </a:pPr>
            <a:r>
              <a:rPr lang="pl-PL" sz="1600" b="1" dirty="0" smtClean="0"/>
              <a:t> </a:t>
            </a:r>
          </a:p>
          <a:p>
            <a:pPr>
              <a:buNone/>
            </a:pPr>
            <a:r>
              <a:rPr lang="pl-PL" sz="1600" b="1" dirty="0" smtClean="0"/>
              <a:t>·        </a:t>
            </a:r>
            <a:r>
              <a:rPr lang="pl-PL" sz="1600" b="1" i="1" dirty="0" smtClean="0"/>
              <a:t>Minimalizuj kontakt fizyczny, gdyż może być interpretowany jako usiłowanie przejęcia kontroli lub jako znak zagrożenia.</a:t>
            </a:r>
            <a:endParaRPr lang="pl-PL" sz="1600" b="1" dirty="0" smtClean="0"/>
          </a:p>
          <a:p>
            <a:endParaRPr lang="pl-PL" sz="1600" b="1" dirty="0" smtClean="0"/>
          </a:p>
          <a:p>
            <a:pPr>
              <a:buNone/>
            </a:pPr>
            <a:r>
              <a:rPr lang="pl-PL" sz="1600" b="1" dirty="0" smtClean="0"/>
              <a:t>·        </a:t>
            </a:r>
            <a:r>
              <a:rPr lang="pl-PL" sz="1600" b="1" i="1" dirty="0" smtClean="0"/>
              <a:t>Unikaj pozycji agresywnych. (…)</a:t>
            </a:r>
            <a:endParaRPr lang="pl-PL" sz="1600" b="1" dirty="0" smtClean="0"/>
          </a:p>
          <a:p>
            <a:endParaRPr lang="pl-PL" sz="1600" b="1" dirty="0" smtClean="0"/>
          </a:p>
          <a:p>
            <a:pPr>
              <a:buNone/>
            </a:pPr>
            <a:r>
              <a:rPr lang="pl-PL" sz="1600" b="1" dirty="0" smtClean="0"/>
              <a:t>·        </a:t>
            </a:r>
            <a:r>
              <a:rPr lang="pl-PL" sz="1600" b="1" i="1" dirty="0" smtClean="0"/>
              <a:t>Ton głosu: zawsze używaj spokojnego tonu głosu i unikaj krzyku (…) przeklinania.</a:t>
            </a:r>
            <a:endParaRPr lang="pl-PL" sz="1600" b="1" dirty="0" smtClean="0"/>
          </a:p>
          <a:p>
            <a:pPr>
              <a:buNone/>
            </a:pPr>
            <a:r>
              <a:rPr lang="pl-PL" sz="1600" b="1" dirty="0" smtClean="0"/>
              <a:t> </a:t>
            </a:r>
          </a:p>
          <a:p>
            <a:pPr>
              <a:buNone/>
            </a:pPr>
            <a:r>
              <a:rPr lang="pl-PL" sz="1600" b="1" dirty="0" smtClean="0"/>
              <a:t>·        </a:t>
            </a:r>
            <a:r>
              <a:rPr lang="pl-PL" sz="1600" b="1" i="1" dirty="0" smtClean="0"/>
              <a:t>Używaj języka pozytywnego: (…) Zamiast powiedzieć ,,nie siadaj na ziemi’’ powiedz ,,możesz usiąść na sofie?’’</a:t>
            </a:r>
            <a:endParaRPr lang="pl-PL" sz="1600" b="1" dirty="0" smtClean="0"/>
          </a:p>
          <a:p>
            <a:pPr>
              <a:buNone/>
            </a:pPr>
            <a:endParaRPr lang="pl-PL"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smtClean="0"/>
              <a:t>Kierunki pracy z uczniem ze spektrum autyzmu – SOSzW  Szklary Górne - 2016/2017</a:t>
            </a:r>
            <a:endParaRPr lang="pl-PL" sz="1200" dirty="0"/>
          </a:p>
        </p:txBody>
      </p:sp>
      <p:sp>
        <p:nvSpPr>
          <p:cNvPr id="3" name="Symbol zastępczy zawartości 2"/>
          <p:cNvSpPr>
            <a:spLocks noGrp="1"/>
          </p:cNvSpPr>
          <p:nvPr>
            <p:ph idx="1"/>
          </p:nvPr>
        </p:nvSpPr>
        <p:spPr>
          <a:xfrm>
            <a:off x="304800" y="1554162"/>
            <a:ext cx="8686800" cy="5043190"/>
          </a:xfrm>
        </p:spPr>
        <p:txBody>
          <a:bodyPr>
            <a:normAutofit fontScale="92500" lnSpcReduction="20000"/>
          </a:bodyPr>
          <a:lstStyle/>
          <a:p>
            <a:pPr>
              <a:buNone/>
            </a:pPr>
            <a:r>
              <a:rPr lang="pl-PL" b="1" dirty="0" smtClean="0"/>
              <a:t>Kryteria oceny trudnego zachowania</a:t>
            </a:r>
            <a:r>
              <a:rPr lang="pl-PL" dirty="0" smtClean="0"/>
              <a:t> </a:t>
            </a:r>
          </a:p>
          <a:p>
            <a:pPr algn="ctr">
              <a:buNone/>
            </a:pPr>
            <a:r>
              <a:rPr lang="pl-PL" u="sng" dirty="0" smtClean="0"/>
              <a:t>Od którego momentu zachowanie nabiera znamion „zachowania trudnego”? </a:t>
            </a:r>
          </a:p>
          <a:p>
            <a:pPr>
              <a:buNone/>
            </a:pPr>
            <a:r>
              <a:rPr lang="pl-PL" sz="2800" dirty="0" smtClean="0"/>
              <a:t>Słowo „</a:t>
            </a:r>
            <a:r>
              <a:rPr lang="pl-PL" sz="2800" u="sng" dirty="0" smtClean="0"/>
              <a:t>trudny</a:t>
            </a:r>
            <a:r>
              <a:rPr lang="pl-PL" sz="2800" dirty="0" smtClean="0"/>
              <a:t>” ma dla każdego z nas inny zakres </a:t>
            </a:r>
            <a:r>
              <a:rPr lang="pl-PL" sz="2800" dirty="0" err="1" smtClean="0"/>
              <a:t>znaczeniowy.Intuicyjnie</a:t>
            </a:r>
            <a:r>
              <a:rPr lang="pl-PL" sz="2800" dirty="0" smtClean="0"/>
              <a:t> można powiedzieć,                                    że zachowanie trudne to takie zachowanie, które punktu widzenia terapii wymaga zmiany – najczęściej zastąpienia innym, społecznie akceptowanym zachowaniem. </a:t>
            </a:r>
          </a:p>
          <a:p>
            <a:pPr>
              <a:buNone/>
            </a:pPr>
            <a:r>
              <a:rPr lang="pl-PL" sz="2800" dirty="0" smtClean="0"/>
              <a:t>Aby uniknąć niejasności, zachodzi potrzeba ogólnego sformułowania tych </a:t>
            </a:r>
            <a:r>
              <a:rPr lang="pl-PL" sz="2800" dirty="0" err="1" smtClean="0"/>
              <a:t>zachowań</a:t>
            </a:r>
            <a:r>
              <a:rPr lang="pl-PL" sz="2800" dirty="0" smtClean="0"/>
              <a:t>, które można zaliczyć do trudnych. Spośród proponowanych w literaturze przedmiotu kryteriów, najlepiej oddającymi istotę problemu wydają się być założenia:</a:t>
            </a:r>
          </a:p>
          <a:p>
            <a:pPr>
              <a:buNone/>
            </a:pP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340768"/>
            <a:ext cx="8686800" cy="5256584"/>
          </a:xfrm>
        </p:spPr>
        <p:txBody>
          <a:bodyPr>
            <a:normAutofit fontScale="85000" lnSpcReduction="20000"/>
          </a:bodyPr>
          <a:lstStyle/>
          <a:p>
            <a:pPr lvl="0"/>
            <a:r>
              <a:rPr lang="pl-PL" dirty="0" smtClean="0"/>
              <a:t>poziom rozwoju danej jednostki,</a:t>
            </a:r>
          </a:p>
          <a:p>
            <a:pPr lvl="0"/>
            <a:r>
              <a:rPr lang="pl-PL" dirty="0" smtClean="0"/>
              <a:t>zachowanie jest niebezpieczne dla jednostki przejawiającej je,</a:t>
            </a:r>
          </a:p>
          <a:p>
            <a:pPr lvl="0"/>
            <a:r>
              <a:rPr lang="pl-PL" dirty="0" smtClean="0"/>
              <a:t>zachowanie jest niebezpieczne dla innych,</a:t>
            </a:r>
          </a:p>
          <a:p>
            <a:pPr lvl="0"/>
            <a:r>
              <a:rPr lang="pl-PL" dirty="0" smtClean="0"/>
              <a:t>zachowanie powoduje poważny stres osób mieszkających i pracujących z danym osobnikiem,</a:t>
            </a:r>
          </a:p>
          <a:p>
            <a:pPr lvl="0"/>
            <a:r>
              <a:rPr lang="pl-PL" dirty="0" smtClean="0"/>
              <a:t>zachowanie w niedopuszczalny sposób zaburza jakość życia innych osób,</a:t>
            </a:r>
          </a:p>
          <a:p>
            <a:pPr lvl="0"/>
            <a:r>
              <a:rPr lang="pl-PL" dirty="0" smtClean="0"/>
              <a:t>zachowanie stanowi dodatkowe poważne niebezpieczeństwo dla danej jednostki, gdyż blokuje jej możliwości zdobywania nowych umiejętności                                 i doświadczeń,</a:t>
            </a:r>
          </a:p>
          <a:p>
            <a:pPr lvl="0"/>
            <a:r>
              <a:rPr lang="pl-PL" dirty="0" smtClean="0"/>
              <a:t>zachowanie jest sprzeczne z ogólnie przyjętymi normami społecznymi.</a:t>
            </a:r>
          </a:p>
          <a:p>
            <a:pPr>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268760"/>
            <a:ext cx="8686800" cy="5328592"/>
          </a:xfrm>
        </p:spPr>
        <p:txBody>
          <a:bodyPr>
            <a:noAutofit/>
          </a:bodyPr>
          <a:lstStyle/>
          <a:p>
            <a:pPr>
              <a:buNone/>
            </a:pPr>
            <a:r>
              <a:rPr lang="pl-PL" sz="2000" dirty="0" smtClean="0"/>
              <a:t>Zaprezentowane kryteria oceny trudnego zachowania powinny zostać uszczegółowione. Zawsze pamiętać należy o tym, że indywidualne zachowanie charakterystyczne dla każdego dziecka ma swoje specyficzne podłoże, dlatego też musimy być bardzo ostrożni w ocenie problemu                         i deficytów w zachowaniu dziecka. </a:t>
            </a:r>
            <a:br>
              <a:rPr lang="pl-PL" sz="2000" dirty="0" smtClean="0"/>
            </a:br>
            <a:r>
              <a:rPr lang="pl-PL" sz="2000" dirty="0" smtClean="0"/>
              <a:t/>
            </a:r>
            <a:br>
              <a:rPr lang="pl-PL" sz="2000" dirty="0" smtClean="0"/>
            </a:br>
            <a:r>
              <a:rPr lang="pl-PL" sz="2000" b="1" u="sng" dirty="0" smtClean="0"/>
              <a:t>Dlaczego zachowanie trudne sprawia trudność?</a:t>
            </a:r>
          </a:p>
          <a:p>
            <a:pPr>
              <a:buNone/>
            </a:pPr>
            <a:endParaRPr lang="pl-PL" sz="2000" dirty="0" smtClean="0"/>
          </a:p>
          <a:p>
            <a:pPr>
              <a:buNone/>
            </a:pPr>
            <a:r>
              <a:rPr lang="pl-PL" sz="2000" dirty="0" smtClean="0"/>
              <a:t>Dokonując próby zminimalizowania, bądź zlikwidowania trudnego zachowania, pojawia się szereg dylematów natury emocjonalnej, technicznej, intelektualnej. Każda nieudana interwencja prowadzi zazwyczaj do utrwalenia problemu, a w efekcie do coraz trudniejszego zniwelowania go. </a:t>
            </a:r>
          </a:p>
          <a:p>
            <a:pPr>
              <a:buNone/>
            </a:pPr>
            <a:endParaRPr lang="pl-PL" sz="2000" dirty="0" smtClean="0"/>
          </a:p>
          <a:p>
            <a:pPr>
              <a:buNone/>
            </a:pPr>
            <a:r>
              <a:rPr lang="pl-PL" sz="2000" dirty="0" smtClean="0"/>
              <a:t>Ważne jest, by oddziaływania terapeutyczne przynosiły, zgodne z założeniami danego podejścia, zmiany w funkcjonowaniu danej osoby. Analiza sytuacji towarzyszących trudnym zachowaniom, pozwolić powinna na lepsze zaplanowanie skuteczniejszych oddziaływań.</a:t>
            </a:r>
            <a:br>
              <a:rPr lang="pl-PL" sz="2000" dirty="0" smtClean="0"/>
            </a:br>
            <a:endParaRPr lang="pl-PL"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268760"/>
            <a:ext cx="8686800" cy="5328592"/>
          </a:xfrm>
        </p:spPr>
        <p:txBody>
          <a:bodyPr>
            <a:normAutofit fontScale="47500" lnSpcReduction="20000"/>
          </a:bodyPr>
          <a:lstStyle/>
          <a:p>
            <a:pPr>
              <a:buNone/>
            </a:pPr>
            <a:r>
              <a:rPr lang="pl-PL" sz="4200" b="1" u="sng" dirty="0" smtClean="0"/>
              <a:t>Jakie czynniki zatem sprawiają, że zachowanie trudne sprawia trudność?</a:t>
            </a:r>
          </a:p>
          <a:p>
            <a:pPr>
              <a:buNone/>
            </a:pPr>
            <a:endParaRPr lang="pl-PL" dirty="0" smtClean="0"/>
          </a:p>
          <a:p>
            <a:pPr lvl="0"/>
            <a:r>
              <a:rPr lang="pl-PL" b="1" u="sng" dirty="0" smtClean="0"/>
              <a:t>Zaskoczenie.</a:t>
            </a:r>
            <a:r>
              <a:rPr lang="pl-PL" u="sng" dirty="0" smtClean="0"/>
              <a:t> </a:t>
            </a:r>
            <a:r>
              <a:rPr lang="pl-PL" dirty="0" smtClean="0"/>
              <a:t>Często pojawia się nieoczekiwanie</a:t>
            </a:r>
          </a:p>
          <a:p>
            <a:pPr lvl="0"/>
            <a:endParaRPr lang="pl-PL" dirty="0" smtClean="0"/>
          </a:p>
          <a:p>
            <a:pPr lvl="0"/>
            <a:r>
              <a:rPr lang="pl-PL" b="1" u="sng" dirty="0" smtClean="0"/>
              <a:t>Niemoc</a:t>
            </a:r>
            <a:r>
              <a:rPr lang="pl-PL" b="1" dirty="0" smtClean="0"/>
              <a:t>.</a:t>
            </a:r>
            <a:r>
              <a:rPr lang="pl-PL" dirty="0" smtClean="0"/>
              <a:t> Jego siła może przewyższyć nasze możliwości i umiejętności</a:t>
            </a:r>
          </a:p>
          <a:p>
            <a:pPr lvl="0"/>
            <a:endParaRPr lang="pl-PL" dirty="0" smtClean="0"/>
          </a:p>
          <a:p>
            <a:pPr lvl="0"/>
            <a:r>
              <a:rPr lang="pl-PL" b="1" u="sng" dirty="0" smtClean="0"/>
              <a:t>Irracjonalność.</a:t>
            </a:r>
            <a:r>
              <a:rPr lang="pl-PL" u="sng" dirty="0" smtClean="0"/>
              <a:t> </a:t>
            </a:r>
            <a:r>
              <a:rPr lang="pl-PL" dirty="0" smtClean="0"/>
              <a:t>Zachowanie takie może zostać „aktywowane” przez niezauważalny bodziec</a:t>
            </a:r>
          </a:p>
          <a:p>
            <a:pPr lvl="0"/>
            <a:endParaRPr lang="pl-PL" dirty="0" smtClean="0"/>
          </a:p>
          <a:p>
            <a:pPr lvl="0"/>
            <a:r>
              <a:rPr lang="pl-PL" b="1" u="sng" dirty="0" smtClean="0"/>
              <a:t>Niewiedza.</a:t>
            </a:r>
            <a:r>
              <a:rPr lang="pl-PL" dirty="0" smtClean="0"/>
              <a:t> Dysponujemy zbyt skromną wiedzą na temat praw rządzących zachowaniami</a:t>
            </a:r>
          </a:p>
          <a:p>
            <a:pPr lvl="0"/>
            <a:endParaRPr lang="pl-PL" dirty="0" smtClean="0"/>
          </a:p>
          <a:p>
            <a:pPr lvl="0"/>
            <a:r>
              <a:rPr lang="pl-PL" b="1" u="sng" dirty="0" smtClean="0"/>
              <a:t>Lęk</a:t>
            </a:r>
            <a:r>
              <a:rPr lang="pl-PL" b="1" dirty="0" smtClean="0"/>
              <a:t>.</a:t>
            </a:r>
            <a:r>
              <a:rPr lang="pl-PL" dirty="0" smtClean="0"/>
              <a:t> Uczucie to towarzyszy nam często już przy pierwszych symptomach, zapowiadających pojawienie się trudnego zachowania</a:t>
            </a:r>
          </a:p>
          <a:p>
            <a:pPr lvl="0"/>
            <a:endParaRPr lang="pl-PL" dirty="0" smtClean="0"/>
          </a:p>
          <a:p>
            <a:pPr lvl="0"/>
            <a:r>
              <a:rPr lang="pl-PL" b="1" u="sng" dirty="0" smtClean="0"/>
              <a:t>Cykliczność.</a:t>
            </a:r>
            <a:r>
              <a:rPr lang="pl-PL" u="sng" dirty="0" smtClean="0"/>
              <a:t> </a:t>
            </a:r>
            <a:r>
              <a:rPr lang="pl-PL" dirty="0" smtClean="0"/>
              <a:t>Zachowania takie mają tendencję do powtarzania się</a:t>
            </a:r>
          </a:p>
          <a:p>
            <a:pPr lvl="0"/>
            <a:endParaRPr lang="pl-PL" dirty="0" smtClean="0"/>
          </a:p>
          <a:p>
            <a:pPr lvl="0"/>
            <a:r>
              <a:rPr lang="pl-PL" b="1" u="sng" dirty="0" smtClean="0"/>
              <a:t>Zagubienie.</a:t>
            </a:r>
            <a:r>
              <a:rPr lang="pl-PL" dirty="0" smtClean="0"/>
              <a:t> Oczekiwania środowisk, takich jak dom, </a:t>
            </a:r>
            <a:r>
              <a:rPr lang="pl-PL" dirty="0" err="1" smtClean="0"/>
              <a:t>szkoła</a:t>
            </a:r>
            <a:r>
              <a:rPr lang="pl-PL" dirty="0" smtClean="0"/>
              <a:t>, społeczeństwo nie zawsze są zgodne</a:t>
            </a:r>
          </a:p>
          <a:p>
            <a:pPr lvl="0"/>
            <a:endParaRPr lang="pl-PL" dirty="0" smtClean="0"/>
          </a:p>
          <a:p>
            <a:pPr lvl="0"/>
            <a:r>
              <a:rPr lang="pl-PL" b="1" u="sng" dirty="0" smtClean="0"/>
              <a:t>Niekonsekwencja.</a:t>
            </a:r>
            <a:r>
              <a:rPr lang="pl-PL" u="sng" dirty="0" smtClean="0"/>
              <a:t> </a:t>
            </a:r>
            <a:r>
              <a:rPr lang="pl-PL" dirty="0" smtClean="0"/>
              <a:t>Odchodzimy świadomie lub nieświadomie od przyjętych ustaleń</a:t>
            </a:r>
          </a:p>
          <a:p>
            <a:pPr lvl="0"/>
            <a:endParaRPr lang="pl-PL" dirty="0" smtClean="0"/>
          </a:p>
          <a:p>
            <a:pPr lvl="0"/>
            <a:r>
              <a:rPr lang="pl-PL" b="1" u="sng" dirty="0" smtClean="0"/>
              <a:t>Przyzwyczajenie</a:t>
            </a:r>
            <a:r>
              <a:rPr lang="pl-PL" b="1" dirty="0" smtClean="0"/>
              <a:t>.</a:t>
            </a:r>
            <a:r>
              <a:rPr lang="pl-PL" dirty="0" smtClean="0"/>
              <a:t> Wraz z upływem czasu przestajemy dostrzegać zachowania, które w obiektywny sposób odbiegają od normy</a:t>
            </a:r>
          </a:p>
          <a:p>
            <a:pPr lvl="0"/>
            <a:endParaRPr lang="pl-PL" dirty="0" smtClean="0"/>
          </a:p>
          <a:p>
            <a:pPr lvl="0"/>
            <a:r>
              <a:rPr lang="pl-PL" b="1" u="sng" dirty="0" smtClean="0"/>
              <a:t>Inne czynniki </a:t>
            </a:r>
            <a:r>
              <a:rPr lang="pl-PL" b="1" dirty="0" smtClean="0"/>
              <a:t>...</a:t>
            </a:r>
          </a:p>
          <a:p>
            <a:pPr lvl="0"/>
            <a:endParaRPr lang="pl-PL" dirty="0" smtClean="0"/>
          </a:p>
          <a:p>
            <a:pPr>
              <a:buNone/>
            </a:pP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23528" y="1268760"/>
            <a:ext cx="8686800" cy="5328592"/>
          </a:xfrm>
        </p:spPr>
        <p:txBody>
          <a:bodyPr>
            <a:noAutofit/>
          </a:bodyPr>
          <a:lstStyle/>
          <a:p>
            <a:pPr>
              <a:buNone/>
            </a:pPr>
            <a:r>
              <a:rPr lang="pl-PL" sz="1800" b="1" u="sng" dirty="0" smtClean="0"/>
              <a:t>Podział zachowań trudnych.</a:t>
            </a:r>
            <a:r>
              <a:rPr lang="pl-PL" sz="1800" dirty="0" smtClean="0"/>
              <a:t/>
            </a:r>
            <a:br>
              <a:rPr lang="pl-PL" sz="1800" dirty="0" smtClean="0"/>
            </a:br>
            <a:r>
              <a:rPr lang="pl-PL" sz="1800" dirty="0" smtClean="0"/>
              <a:t>W opinii Maurice, C. nie musimy czekać na stwierdzenie niepoprawnego działania mózgu, gdyż za pomocą obserwacji możemy zauważyć ekstremalne zachowanie ludzi chorych na autyzm. Zachowanie to może przybierać rozmaite pod kątem ilościowym jak i jakościowym formy. Z uwagi na fakt, że nie jest możliwe dokonanie jednego, syntetycznego podziału zachowań trudnych można przyjąć następującą klasyfikację:</a:t>
            </a:r>
          </a:p>
          <a:p>
            <a:pPr>
              <a:buNone/>
            </a:pPr>
            <a:endParaRPr lang="pl-PL" sz="1800" dirty="0" smtClean="0"/>
          </a:p>
          <a:p>
            <a:pPr lvl="0"/>
            <a:r>
              <a:rPr lang="pl-PL" sz="1800" b="1" u="sng" dirty="0" smtClean="0"/>
              <a:t>Zakłócające.</a:t>
            </a:r>
            <a:r>
              <a:rPr lang="pl-PL" sz="1800" dirty="0" smtClean="0"/>
              <a:t> Stanowią one zagrożenie dla nauki dziecka oraz dla jego dopasowania się do warunków domowych. Mogą to być wybuchy złości, pochrząkiwanie, plucie, ucieczki od pracy, autostymulacje i inne</a:t>
            </a:r>
          </a:p>
          <a:p>
            <a:pPr lvl="0"/>
            <a:endParaRPr lang="pl-PL" sz="1800" dirty="0" smtClean="0"/>
          </a:p>
          <a:p>
            <a:pPr lvl="0"/>
            <a:r>
              <a:rPr lang="pl-PL" sz="1800" b="1" u="sng" dirty="0" smtClean="0"/>
              <a:t>Autodestrukcyjne.</a:t>
            </a:r>
            <a:r>
              <a:rPr lang="pl-PL" sz="1800" dirty="0" smtClean="0"/>
              <a:t> Zagrażają one zdrowiu lub życiu dziecka. Przejawiają się                          w gryzieniu własnego ciała, uderzaniu głową w twarde powierzchnie,                                   nie respektowaniu zagrożeń i wiele innych</a:t>
            </a:r>
          </a:p>
          <a:p>
            <a:pPr lvl="0"/>
            <a:endParaRPr lang="pl-PL" sz="1800" dirty="0" smtClean="0"/>
          </a:p>
          <a:p>
            <a:pPr lvl="0"/>
            <a:r>
              <a:rPr lang="pl-PL" sz="1800" b="1" u="sng" dirty="0" smtClean="0"/>
              <a:t>Agresywne.</a:t>
            </a:r>
            <a:r>
              <a:rPr lang="pl-PL" sz="1800" dirty="0" smtClean="0"/>
              <a:t> Wymierzone są one w zdrowie lub życie innych osób (rodzeństwa, rodziców, nauczycieli, przypadkowych osób). Należą do nich takie formy działania jak: bicie, gryzienie, duszenie, napieranie ciałem, tłuczenie okien i inne.</a:t>
            </a:r>
            <a:endParaRPr lang="pl-PL"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340768"/>
            <a:ext cx="8686800" cy="5328592"/>
          </a:xfrm>
        </p:spPr>
        <p:txBody>
          <a:bodyPr>
            <a:normAutofit fontScale="70000" lnSpcReduction="20000"/>
          </a:bodyPr>
          <a:lstStyle/>
          <a:p>
            <a:pPr>
              <a:buNone/>
            </a:pPr>
            <a:r>
              <a:rPr lang="pl-PL" b="1" u="sng" dirty="0" smtClean="0"/>
              <a:t>Jak należy patrzeć na trudne zachowanie?</a:t>
            </a:r>
          </a:p>
          <a:p>
            <a:pPr>
              <a:buNone/>
            </a:pPr>
            <a:r>
              <a:rPr lang="pl-PL" dirty="0" smtClean="0"/>
              <a:t/>
            </a:r>
            <a:br>
              <a:rPr lang="pl-PL" dirty="0" smtClean="0"/>
            </a:br>
            <a:r>
              <a:rPr lang="pl-PL" dirty="0" smtClean="0"/>
              <a:t>	</a:t>
            </a:r>
            <a:r>
              <a:rPr lang="pl-PL" sz="3400" dirty="0" smtClean="0"/>
              <a:t>Literatura przedmiotu obfituje w wiele teorii interpretujących zaburzone zachowania dzieci autystycznych. </a:t>
            </a:r>
          </a:p>
          <a:p>
            <a:pPr>
              <a:buNone/>
            </a:pPr>
            <a:r>
              <a:rPr lang="pl-PL" sz="3400" dirty="0" smtClean="0"/>
              <a:t>Wedle </a:t>
            </a:r>
            <a:r>
              <a:rPr lang="pl-PL" sz="3400" b="1" u="sng" dirty="0" smtClean="0"/>
              <a:t>koncepcji tradycyjnych </a:t>
            </a:r>
            <a:r>
              <a:rPr lang="pl-PL" sz="3400" dirty="0" smtClean="0"/>
              <a:t>odpowiedzialna jest za to pewna „chora struktura”, a sposobem na to, by dziecko zaczęło żyć                  i rozwijać się normalnie, jest dostanie się do jego wnętrza                     i wyleczenie owej struktury. </a:t>
            </a:r>
          </a:p>
          <a:p>
            <a:pPr>
              <a:buNone/>
            </a:pPr>
            <a:r>
              <a:rPr lang="pl-PL" sz="3400" dirty="0" smtClean="0"/>
              <a:t>Dla terapeutów zorientowanych </a:t>
            </a:r>
            <a:r>
              <a:rPr lang="pl-PL" sz="3400" b="1" u="sng" dirty="0" smtClean="0"/>
              <a:t>medycznie </a:t>
            </a:r>
            <a:r>
              <a:rPr lang="pl-PL" sz="3400" dirty="0" smtClean="0"/>
              <a:t>jest to struktura neurologiczna, a leczenie pociąga za sobą farmakoterapię, operacje chirurgiczne lub inne interwencje medyczne.</a:t>
            </a:r>
          </a:p>
          <a:p>
            <a:pPr>
              <a:buNone/>
            </a:pPr>
            <a:r>
              <a:rPr lang="pl-PL" sz="3400" dirty="0" smtClean="0"/>
              <a:t> Zarówno teorie mówiące jedynie o podłożu psychicznym autyzmu, jak i teorie biologiczne nie są w stanie wytłumaczyć wielu zachowań osób z autyzmem, dlatego też zainteresowanie wzbudza koncepcja poznawcza. Wedle tej koncepcji, pomiędzy zachowaniem a mózgiem istnieje element pośredni, którym jest umysł. </a:t>
            </a:r>
            <a:endParaRPr lang="pl-PL" sz="3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 </a:t>
            </a:r>
            <a:r>
              <a:rPr lang="pl-PL" dirty="0" smtClean="0"/>
              <a:t/>
            </a:r>
            <a:br>
              <a:rPr lang="pl-PL" dirty="0" smtClean="0"/>
            </a:br>
            <a:endParaRPr lang="pl-PL" dirty="0"/>
          </a:p>
        </p:txBody>
      </p:sp>
      <p:sp>
        <p:nvSpPr>
          <p:cNvPr id="3" name="Symbol zastępczy zawartości 2"/>
          <p:cNvSpPr>
            <a:spLocks noGrp="1"/>
          </p:cNvSpPr>
          <p:nvPr>
            <p:ph idx="1"/>
          </p:nvPr>
        </p:nvSpPr>
        <p:spPr/>
        <p:txBody>
          <a:bodyPr/>
          <a:lstStyle/>
          <a:p>
            <a:pPr algn="ctr">
              <a:buNone/>
            </a:pPr>
            <a:r>
              <a:rPr lang="pl-PL" dirty="0" smtClean="0"/>
              <a:t>		„Nie oceniaj ucznia z autyzmem                                     po zachowaniu, </a:t>
            </a:r>
            <a:r>
              <a:rPr lang="pl-PL" b="1" u="sng" dirty="0" smtClean="0"/>
              <a:t>naucz się odróżniać trudne zachowanie od objawu zaburzenia.</a:t>
            </a:r>
            <a:r>
              <a:rPr lang="pl-PL" dirty="0" smtClean="0"/>
              <a:t>                            	Pracuj nad trudnym zachowaniem,                                   nie karć za objawy”.</a:t>
            </a:r>
          </a:p>
          <a:p>
            <a:pPr>
              <a:buNone/>
            </a:pPr>
            <a:r>
              <a:rPr lang="pl-PL" b="1" dirty="0" smtClean="0"/>
              <a:t> </a:t>
            </a:r>
            <a:endParaRPr lang="pl-PL" dirty="0" smtClean="0"/>
          </a:p>
          <a:p>
            <a:pPr>
              <a:buNone/>
            </a:pP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268760"/>
            <a:ext cx="8686800" cy="5256584"/>
          </a:xfrm>
        </p:spPr>
        <p:txBody>
          <a:bodyPr>
            <a:normAutofit fontScale="70000" lnSpcReduction="20000"/>
          </a:bodyPr>
          <a:lstStyle/>
          <a:p>
            <a:pPr>
              <a:buNone/>
            </a:pPr>
            <a:r>
              <a:rPr lang="pl-PL" dirty="0" smtClean="0"/>
              <a:t>W myśl tej teorii można odróżnić zachowania, które są typowe dla autyzmu od zachowań, które są spowodowane innymi czynnikami, np. dodatkowymi czynnikami lub wtórnymi reakcjami na pierwotne problemy.</a:t>
            </a:r>
          </a:p>
          <a:p>
            <a:pPr>
              <a:buNone/>
            </a:pPr>
            <a:endParaRPr lang="pl-PL" dirty="0" smtClean="0"/>
          </a:p>
          <a:p>
            <a:pPr>
              <a:buNone/>
            </a:pPr>
            <a:r>
              <a:rPr lang="pl-PL" dirty="0" smtClean="0"/>
              <a:t> Bardzo przydatny z punktu widzenia praktycznego </a:t>
            </a:r>
            <a:r>
              <a:rPr lang="pl-PL" b="1" u="sng" dirty="0" smtClean="0"/>
              <a:t>model postępowania proponuje P. Christie. </a:t>
            </a:r>
            <a:r>
              <a:rPr lang="pl-PL" dirty="0" smtClean="0"/>
              <a:t>Wedle tej koncepcji, na każde zachowanie należy, patrzeć uwzględniając </a:t>
            </a:r>
            <a:r>
              <a:rPr lang="pl-PL" b="1" dirty="0" smtClean="0"/>
              <a:t>2 czynniki</a:t>
            </a:r>
            <a:r>
              <a:rPr lang="pl-PL" dirty="0" smtClean="0"/>
              <a:t>. </a:t>
            </a:r>
          </a:p>
          <a:p>
            <a:pPr>
              <a:buNone/>
            </a:pPr>
            <a:endParaRPr lang="pl-PL" dirty="0" smtClean="0"/>
          </a:p>
          <a:p>
            <a:pPr>
              <a:buNone/>
            </a:pPr>
            <a:r>
              <a:rPr lang="pl-PL" b="1" u="sng" dirty="0" smtClean="0"/>
              <a:t>Pierwszy z nich to </a:t>
            </a:r>
            <a:r>
              <a:rPr lang="pl-PL" dirty="0" smtClean="0"/>
              <a:t>wydarzenie poprzedzające, czyli to, co miało miejsce przed pojawieniem się tego zachowania, a więc: np. czy uczeń otrzymał jakieś polecenie?, czy w klasie pojawiła się nagle nowa osoba? czy o coś poprosił? itd.</a:t>
            </a:r>
          </a:p>
          <a:p>
            <a:pPr>
              <a:buNone/>
            </a:pPr>
            <a:r>
              <a:rPr lang="pl-PL" dirty="0" smtClean="0"/>
              <a:t> </a:t>
            </a:r>
            <a:r>
              <a:rPr lang="pl-PL" b="1" u="sng" dirty="0" smtClean="0"/>
              <a:t>Czynnik drugi to </a:t>
            </a:r>
            <a:r>
              <a:rPr lang="pl-PL" dirty="0" smtClean="0"/>
              <a:t>konsekwencje zachowania dziecka. Tu należy zadać sobie pytanie: co wydarzyło się natychmiast po wystąpieniu zachowania? np. uczeń otrzymał reprymendę słowną, dostał ulubioną zabawkę, został odesłany do sali odosobnień, itd. Zapisać to można jako sekwencję </a:t>
            </a:r>
            <a:r>
              <a:rPr lang="pl-PL" dirty="0" err="1" smtClean="0"/>
              <a:t>A-B-C</a:t>
            </a:r>
            <a:r>
              <a:rPr lang="pl-PL" dirty="0" smtClean="0"/>
              <a:t>, gdzie:</a:t>
            </a:r>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251520" y="1340768"/>
            <a:ext cx="8686800" cy="5256584"/>
          </a:xfrm>
        </p:spPr>
        <p:txBody>
          <a:bodyPr>
            <a:normAutofit fontScale="70000" lnSpcReduction="20000"/>
          </a:bodyPr>
          <a:lstStyle/>
          <a:p>
            <a:pPr>
              <a:buNone/>
            </a:pPr>
            <a:r>
              <a:rPr lang="pl-PL" sz="3400" b="1" u="sng" dirty="0" smtClean="0"/>
              <a:t>A - sytuacja poprzedza</a:t>
            </a:r>
            <a:r>
              <a:rPr lang="pl-PL" sz="3400" b="1" dirty="0" smtClean="0"/>
              <a:t>jąca</a:t>
            </a:r>
            <a:r>
              <a:rPr lang="pl-PL" sz="3400" dirty="0" smtClean="0"/>
              <a:t> ( co może wywołać dane zachowanie i co można zrobić aby zmniejszyć prawdopodobieństwo jego wystąpienia?</a:t>
            </a:r>
            <a:br>
              <a:rPr lang="pl-PL" sz="3400" dirty="0" smtClean="0"/>
            </a:br>
            <a:endParaRPr lang="pl-PL" sz="3400" dirty="0" smtClean="0"/>
          </a:p>
          <a:p>
            <a:pPr>
              <a:buNone/>
            </a:pPr>
            <a:r>
              <a:rPr lang="pl-PL" sz="3400" b="1" u="sng" dirty="0" smtClean="0"/>
              <a:t>B - zachowanie dziecka</a:t>
            </a:r>
            <a:r>
              <a:rPr lang="pl-PL" sz="3400" dirty="0" smtClean="0"/>
              <a:t> ( jakie zachowania wymagają interwencji?)</a:t>
            </a:r>
            <a:br>
              <a:rPr lang="pl-PL" sz="3400" dirty="0" smtClean="0"/>
            </a:br>
            <a:endParaRPr lang="pl-PL" sz="3400" dirty="0" smtClean="0"/>
          </a:p>
          <a:p>
            <a:pPr>
              <a:buNone/>
            </a:pPr>
            <a:r>
              <a:rPr lang="pl-PL" sz="3400" b="1" u="sng" dirty="0" smtClean="0"/>
              <a:t>C - konsekwencje zachowania dziecka </a:t>
            </a:r>
            <a:r>
              <a:rPr lang="pl-PL" sz="3400" dirty="0" smtClean="0"/>
              <a:t>( jak zareagować, gdy dane zachowanie wystąpi?) </a:t>
            </a:r>
          </a:p>
          <a:p>
            <a:pPr>
              <a:buNone/>
            </a:pPr>
            <a:endParaRPr lang="pl-PL" sz="3400" dirty="0" smtClean="0"/>
          </a:p>
          <a:p>
            <a:pPr>
              <a:buNone/>
            </a:pPr>
            <a:r>
              <a:rPr lang="pl-PL" sz="3400" dirty="0" smtClean="0"/>
              <a:t>Zapis w formie </a:t>
            </a:r>
            <a:r>
              <a:rPr lang="pl-PL" sz="3400" dirty="0" err="1" smtClean="0"/>
              <a:t>A-B-C</a:t>
            </a:r>
            <a:r>
              <a:rPr lang="pl-PL" sz="3400" dirty="0" smtClean="0"/>
              <a:t> pozwala na dokonanie analizy dotyczącej przypuszczalnych przyczyn zaburzeń zachowania. </a:t>
            </a:r>
          </a:p>
          <a:p>
            <a:pPr>
              <a:buNone/>
            </a:pPr>
            <a:r>
              <a:rPr lang="pl-PL" sz="3400" dirty="0" smtClean="0"/>
              <a:t>Znając przyczynę dezorganizacji zachowania możemy tak postępować, aby nie narażać danej osoby na czynnik, który przyczynia się do pojawienia się tegoż trudnego zachowania (nie zawsze jest to możliwe lub pożądane). </a:t>
            </a:r>
          </a:p>
          <a:p>
            <a:pPr>
              <a:buNone/>
            </a:pP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340768"/>
            <a:ext cx="8686800" cy="5256584"/>
          </a:xfrm>
        </p:spPr>
        <p:txBody>
          <a:bodyPr>
            <a:normAutofit fontScale="70000" lnSpcReduction="20000"/>
          </a:bodyPr>
          <a:lstStyle/>
          <a:p>
            <a:pPr>
              <a:buNone/>
            </a:pPr>
            <a:r>
              <a:rPr lang="pl-PL" b="1" u="sng" dirty="0" smtClean="0"/>
              <a:t>Zapamiętaj!</a:t>
            </a:r>
          </a:p>
          <a:p>
            <a:pPr>
              <a:buNone/>
            </a:pPr>
            <a:r>
              <a:rPr lang="pl-PL" b="1" dirty="0" smtClean="0"/>
              <a:t/>
            </a:r>
            <a:br>
              <a:rPr lang="pl-PL" b="1" dirty="0" smtClean="0"/>
            </a:br>
            <a:r>
              <a:rPr lang="pl-PL" b="1" dirty="0" smtClean="0"/>
              <a:t>	</a:t>
            </a:r>
            <a:r>
              <a:rPr lang="pl-PL" sz="3400" b="1" dirty="0" smtClean="0"/>
              <a:t>Pracując nad trudnymi zachowaniami nie zadowalaj się doraźnymi rozwiązaniami. Traktuj je jako etap pośredni do wypracowania „rozwiązania przyszłościowego”. </a:t>
            </a:r>
            <a:r>
              <a:rPr lang="pl-PL" sz="3400" dirty="0" smtClean="0"/>
              <a:t/>
            </a:r>
            <a:br>
              <a:rPr lang="pl-PL" sz="3400" dirty="0" smtClean="0"/>
            </a:br>
            <a:endParaRPr lang="pl-PL" sz="3400" dirty="0" smtClean="0"/>
          </a:p>
          <a:p>
            <a:pPr>
              <a:buNone/>
            </a:pPr>
            <a:r>
              <a:rPr lang="pl-PL" dirty="0" smtClean="0"/>
              <a:t>Na krótką metę można rezygnować ze stawiania wymagań, unikania sytuacji wyzwalających trudne zachowania, zezwalanie na praktykowanie tylko przyjemnych dla danej osoby aktywności itp.</a:t>
            </a:r>
            <a:br>
              <a:rPr lang="pl-PL" dirty="0" smtClean="0"/>
            </a:br>
            <a:r>
              <a:rPr lang="pl-PL" b="1" dirty="0" smtClean="0"/>
              <a:t>ale co dalej?</a:t>
            </a:r>
          </a:p>
          <a:p>
            <a:pPr>
              <a:buNone/>
            </a:pPr>
            <a:endParaRPr lang="pl-PL" b="1" dirty="0" smtClean="0"/>
          </a:p>
          <a:p>
            <a:pPr>
              <a:buNone/>
            </a:pPr>
            <a:r>
              <a:rPr lang="pl-PL" dirty="0" smtClean="0"/>
              <a:t>Jeśli unikanie może nieść na przyszłość konsekwencje w postaci izolowania danej osoby, bo np. nie lubi fryzjera, autobusu, jakiegoś dźwięku itd., powinniśmy poszukać rozwiązań, które pozwolą na przepracowanie tych sytuacji. Lista istniejących przyczyn zaburzeń zachowania jest niewyczerpana.</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340768"/>
            <a:ext cx="8686800" cy="5184576"/>
          </a:xfrm>
        </p:spPr>
        <p:txBody>
          <a:bodyPr>
            <a:normAutofit fontScale="62500" lnSpcReduction="20000"/>
          </a:bodyPr>
          <a:lstStyle/>
          <a:p>
            <a:pPr>
              <a:buNone/>
            </a:pPr>
            <a:r>
              <a:rPr lang="pl-PL" b="1" u="sng" dirty="0" smtClean="0"/>
              <a:t>Zapamiętaj!</a:t>
            </a:r>
          </a:p>
          <a:p>
            <a:pPr>
              <a:buNone/>
            </a:pPr>
            <a:r>
              <a:rPr lang="pl-PL" b="1" dirty="0" smtClean="0"/>
              <a:t/>
            </a:r>
            <a:br>
              <a:rPr lang="pl-PL" b="1" dirty="0" smtClean="0"/>
            </a:br>
            <a:r>
              <a:rPr lang="pl-PL" b="1" dirty="0" smtClean="0"/>
              <a:t>Często nie będzie możliwe odkrycie źródeł zaburzeń zachowania.</a:t>
            </a:r>
            <a:r>
              <a:rPr lang="pl-PL" dirty="0" smtClean="0"/>
              <a:t> </a:t>
            </a:r>
          </a:p>
          <a:p>
            <a:pPr>
              <a:buNone/>
            </a:pPr>
            <a:r>
              <a:rPr lang="pl-PL" dirty="0" smtClean="0"/>
              <a:t>Zapis w formie </a:t>
            </a:r>
            <a:r>
              <a:rPr lang="pl-PL" dirty="0" err="1" smtClean="0"/>
              <a:t>A-B-C</a:t>
            </a:r>
            <a:r>
              <a:rPr lang="pl-PL" dirty="0" smtClean="0"/>
              <a:t> pozwala również na wgląd w sytuację bezpośrednio po wystąpieniu tego zachowania, a więc w to, jaka interwencja została podjęta. </a:t>
            </a:r>
          </a:p>
          <a:p>
            <a:pPr>
              <a:buNone/>
            </a:pPr>
            <a:endParaRPr lang="pl-PL" dirty="0" smtClean="0"/>
          </a:p>
          <a:p>
            <a:pPr>
              <a:buNone/>
            </a:pPr>
            <a:r>
              <a:rPr lang="pl-PL" dirty="0" smtClean="0"/>
              <a:t>Reakcje na to samo zachowanie bywają różne: krzyknięcie na ucznia, zaskoczenie, poczerwienienie na twarzy, uśmiech, wdawanie się z nim                    w dyskusję, obniżenie wymagań, nie reagowanie, itd. </a:t>
            </a:r>
          </a:p>
          <a:p>
            <a:pPr>
              <a:buNone/>
            </a:pPr>
            <a:endParaRPr lang="pl-PL" dirty="0" smtClean="0"/>
          </a:p>
          <a:p>
            <a:pPr>
              <a:buNone/>
            </a:pPr>
            <a:r>
              <a:rPr lang="pl-PL" dirty="0" smtClean="0"/>
              <a:t>Prowadzi to najczęściej do utrwalenia problematycznego zachowania.                 Z pewnością nie da się uniknąć wszystkich negatywnych zachowań                      (nie zawsze jest to możliwe lub pożądane), lecz istotne jest, by ograniczyć je do minimum. </a:t>
            </a:r>
          </a:p>
          <a:p>
            <a:pPr>
              <a:buNone/>
            </a:pPr>
            <a:endParaRPr lang="pl-PL" dirty="0" smtClean="0"/>
          </a:p>
          <a:p>
            <a:pPr>
              <a:buNone/>
            </a:pPr>
            <a:r>
              <a:rPr lang="pl-PL" dirty="0" smtClean="0"/>
              <a:t>Wobec tego powinniśmy uważnie analizować i czuwać nad otoczeniem osoby autystycznej oraz pracować nad właściwym sposobem zwracania się do niej, czy też komunikowania się z nią. </a:t>
            </a:r>
          </a:p>
          <a:p>
            <a:pPr>
              <a:buNone/>
            </a:pP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p:txBody>
          <a:bodyPr/>
          <a:lstStyle/>
          <a:p>
            <a:pPr>
              <a:buNone/>
            </a:pPr>
            <a:endParaRPr lang="pl-PL" dirty="0" smtClean="0"/>
          </a:p>
          <a:p>
            <a:pPr algn="ctr">
              <a:buNone/>
            </a:pPr>
            <a:r>
              <a:rPr lang="pl-PL" dirty="0" smtClean="0"/>
              <a:t>KONIEC </a:t>
            </a:r>
          </a:p>
          <a:p>
            <a:pPr algn="ctr">
              <a:buNone/>
            </a:pPr>
            <a:r>
              <a:rPr lang="pl-PL" dirty="0" smtClean="0"/>
              <a:t>CZĘŚCI PIERWSZEJ</a:t>
            </a:r>
          </a:p>
          <a:p>
            <a:pPr algn="ctr">
              <a:buNone/>
            </a:pPr>
            <a:endParaRPr lang="pl-PL" dirty="0" smtClean="0"/>
          </a:p>
          <a:p>
            <a:pPr algn="ctr">
              <a:buNone/>
            </a:pPr>
            <a:endParaRPr lang="pl-PL" dirty="0" smtClean="0"/>
          </a:p>
          <a:p>
            <a:pPr algn="ctr">
              <a:buNone/>
            </a:pPr>
            <a:endParaRPr lang="pl-PL" dirty="0" smtClean="0"/>
          </a:p>
          <a:p>
            <a:pPr>
              <a:buNone/>
            </a:pPr>
            <a:r>
              <a:rPr lang="pl-PL" sz="1600" b="1" u="sng" dirty="0" smtClean="0"/>
              <a:t>Zebrały i opracowały:</a:t>
            </a:r>
          </a:p>
          <a:p>
            <a:pPr>
              <a:buNone/>
            </a:pPr>
            <a:r>
              <a:rPr lang="pl-PL" sz="1600" dirty="0" smtClean="0"/>
              <a:t>Agnieszka Gadulska</a:t>
            </a:r>
          </a:p>
          <a:p>
            <a:pPr>
              <a:buNone/>
            </a:pPr>
            <a:r>
              <a:rPr lang="pl-PL" sz="1600" dirty="0" smtClean="0"/>
              <a:t>Beata </a:t>
            </a:r>
            <a:r>
              <a:rPr lang="pl-PL" sz="1600" dirty="0" err="1" smtClean="0"/>
              <a:t>Michałowska-Poleszak</a:t>
            </a:r>
            <a:endParaRPr lang="pl-PL"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554162"/>
            <a:ext cx="8686800" cy="5187206"/>
          </a:xfrm>
        </p:spPr>
        <p:txBody>
          <a:bodyPr>
            <a:normAutofit fontScale="70000" lnSpcReduction="20000"/>
          </a:bodyPr>
          <a:lstStyle/>
          <a:p>
            <a:pPr>
              <a:buNone/>
            </a:pPr>
            <a:r>
              <a:rPr lang="pl-PL" b="1" u="sng" dirty="0" smtClean="0"/>
              <a:t>Literatura:</a:t>
            </a:r>
          </a:p>
          <a:p>
            <a:pPr>
              <a:buNone/>
            </a:pPr>
            <a:r>
              <a:rPr lang="pl-PL" dirty="0" smtClean="0"/>
              <a:t>1 - </a:t>
            </a:r>
            <a:r>
              <a:rPr lang="pl-PL" b="1" dirty="0" smtClean="0"/>
              <a:t>Autyzm. Jak pomóc rodzinie, Peter Randal i Jonathan Parker</a:t>
            </a:r>
            <a:r>
              <a:rPr lang="pl-PL" dirty="0" smtClean="0"/>
              <a:t> Gdańsk: GWP, 2001</a:t>
            </a:r>
          </a:p>
          <a:p>
            <a:pPr>
              <a:buNone/>
            </a:pPr>
            <a:r>
              <a:rPr lang="pl-PL" dirty="0" smtClean="0"/>
              <a:t>2 - </a:t>
            </a:r>
            <a:r>
              <a:rPr lang="pl-PL" b="1" dirty="0" smtClean="0"/>
              <a:t>Ewa Pisula, Małe dziecko z autyzmem</a:t>
            </a:r>
            <a:r>
              <a:rPr lang="pl-PL" dirty="0" smtClean="0"/>
              <a:t>, Gdańsk: GWP, 2005</a:t>
            </a:r>
          </a:p>
          <a:p>
            <a:pPr>
              <a:buNone/>
            </a:pPr>
            <a:r>
              <a:rPr lang="pl-PL" dirty="0" smtClean="0"/>
              <a:t>3 - </a:t>
            </a:r>
            <a:r>
              <a:rPr lang="pl-PL" b="1" dirty="0" smtClean="0"/>
              <a:t>Ewa Pisula, Autyzm u dzieci. Diagnoza, klasyfikacja, etiologia</a:t>
            </a:r>
            <a:r>
              <a:rPr lang="pl-PL" dirty="0" smtClean="0"/>
              <a:t>. Warszawa: Wyd. Naukowe PWN, 2000.</a:t>
            </a:r>
          </a:p>
          <a:p>
            <a:pPr>
              <a:buNone/>
            </a:pPr>
            <a:r>
              <a:rPr lang="pl-PL" dirty="0" smtClean="0"/>
              <a:t>4 - </a:t>
            </a:r>
            <a:r>
              <a:rPr lang="pl-PL" b="1" dirty="0" smtClean="0"/>
              <a:t>Przystosowanie społeczne małych dzieci z autyzmem - Tadeusz Gałkowski i Ewa </a:t>
            </a:r>
            <a:r>
              <a:rPr lang="pl-PL" b="1" dirty="0" err="1" smtClean="0"/>
              <a:t>Pisulia</a:t>
            </a:r>
            <a:r>
              <a:rPr lang="pl-PL" dirty="0" smtClean="0"/>
              <a:t>, Warszawa: Wydawnictwo AWF, 2004</a:t>
            </a:r>
          </a:p>
          <a:p>
            <a:pPr>
              <a:buNone/>
            </a:pPr>
            <a:r>
              <a:rPr lang="pl-PL" dirty="0" smtClean="0"/>
              <a:t>5 - </a:t>
            </a:r>
            <a:r>
              <a:rPr lang="pl-PL" b="1" dirty="0" smtClean="0"/>
              <a:t>Ewa Pisula i Dorota Danielewicz, Wybrane formy terapii i rehabilitacji osób z autyzmem</a:t>
            </a:r>
            <a:r>
              <a:rPr lang="pl-PL" dirty="0" smtClean="0"/>
              <a:t>, Kraków: Oficyna Wyd. Impuls, 2008</a:t>
            </a:r>
          </a:p>
          <a:p>
            <a:pPr>
              <a:buNone/>
            </a:pPr>
            <a:r>
              <a:rPr lang="pl-PL" dirty="0" smtClean="0"/>
              <a:t>6 - </a:t>
            </a:r>
            <a:r>
              <a:rPr lang="pl-PL" b="1" dirty="0" smtClean="0"/>
              <a:t>Barbara </a:t>
            </a:r>
            <a:r>
              <a:rPr lang="pl-PL" b="1" dirty="0" err="1" smtClean="0"/>
              <a:t>Winczura</a:t>
            </a:r>
            <a:r>
              <a:rPr lang="pl-PL" b="1" dirty="0" smtClean="0"/>
              <a:t>, Dziecko z autyzmem. Terapia deficytów poznawczych a teoria umysłu</a:t>
            </a:r>
            <a:r>
              <a:rPr lang="pl-PL" dirty="0" smtClean="0"/>
              <a:t>, Kraków: Oficyna Wyd. Impuls, 2008, </a:t>
            </a:r>
          </a:p>
          <a:p>
            <a:pPr>
              <a:buNone/>
            </a:pPr>
            <a:r>
              <a:rPr lang="pl-PL" dirty="0" smtClean="0"/>
              <a:t>7 - Anita Bryńska „Zaburzenia </a:t>
            </a:r>
            <a:r>
              <a:rPr lang="pl-PL" dirty="0" err="1" smtClean="0"/>
              <a:t>obsesyjno-kompulsyjne</a:t>
            </a:r>
            <a:r>
              <a:rPr lang="pl-PL" dirty="0" smtClean="0"/>
              <a:t>. Rozpoznanie, etiologia, terapia poznawczo-behawioralna” Wydawnictwo UJ</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p:txBody>
          <a:bodyPr>
            <a:normAutofit/>
          </a:bodyPr>
          <a:lstStyle/>
          <a:p>
            <a:pPr algn="ctr">
              <a:buNone/>
            </a:pPr>
            <a:r>
              <a:rPr lang="pl-PL" b="1" u="sng" dirty="0" smtClean="0">
                <a:solidFill>
                  <a:srgbClr val="FF0000"/>
                </a:solidFill>
              </a:rPr>
              <a:t>Zapamiętaj! </a:t>
            </a:r>
          </a:p>
          <a:p>
            <a:pPr algn="ctr">
              <a:buNone/>
            </a:pPr>
            <a:r>
              <a:rPr lang="pl-PL" dirty="0" smtClean="0"/>
              <a:t>		</a:t>
            </a:r>
            <a:r>
              <a:rPr lang="pl-PL" b="1" u="sng" dirty="0" smtClean="0"/>
              <a:t>Żadne zachowanie nie dzieje się bez przyczyny. </a:t>
            </a:r>
          </a:p>
          <a:p>
            <a:pPr algn="ctr">
              <a:buNone/>
            </a:pPr>
            <a:r>
              <a:rPr lang="pl-PL" b="1" dirty="0" smtClean="0"/>
              <a:t>		</a:t>
            </a:r>
            <a:r>
              <a:rPr lang="pl-PL" b="1" u="sng" dirty="0" smtClean="0"/>
              <a:t>Każde </a:t>
            </a:r>
            <a:r>
              <a:rPr lang="pl-PL" b="1" u="sng" dirty="0" smtClean="0"/>
              <a:t>zachowanie ma na celu uzyskanie pewnych konsekwencji.</a:t>
            </a:r>
            <a:endParaRPr lang="pl-PL" dirty="0" smtClean="0"/>
          </a:p>
          <a:p>
            <a:pPr algn="just">
              <a:buNone/>
            </a:pPr>
            <a:r>
              <a:rPr lang="pl-PL" dirty="0" smtClean="0"/>
              <a:t>		</a:t>
            </a:r>
            <a:r>
              <a:rPr lang="pl-PL" sz="2400" dirty="0" smtClean="0"/>
              <a:t>Praca </a:t>
            </a:r>
            <a:r>
              <a:rPr lang="pl-PL" sz="2400" dirty="0" smtClean="0"/>
              <a:t>nad modyfikacją trudnych </a:t>
            </a:r>
            <a:r>
              <a:rPr lang="pl-PL" sz="2400" dirty="0" err="1" smtClean="0"/>
              <a:t>zachowań</a:t>
            </a:r>
            <a:r>
              <a:rPr lang="pl-PL" sz="2400" dirty="0" smtClean="0"/>
              <a:t> </a:t>
            </a:r>
            <a:r>
              <a:rPr lang="pl-PL" sz="2400" dirty="0" smtClean="0"/>
              <a:t>nie opiera </a:t>
            </a:r>
            <a:r>
              <a:rPr lang="pl-PL" sz="2400" dirty="0" smtClean="0"/>
              <a:t>się na wdrażaniu gotowych schematów. Chcąc być skutecznym należy poddawać ciągłej weryfikacji swoją wiedzę i ciągle być czujnym  </a:t>
            </a:r>
            <a:r>
              <a:rPr lang="pl-PL" sz="2400" dirty="0" smtClean="0"/>
              <a:t> </a:t>
            </a:r>
            <a:r>
              <a:rPr lang="pl-PL" sz="2400" dirty="0" smtClean="0"/>
              <a:t>oraz poszukującym.</a:t>
            </a:r>
          </a:p>
          <a:p>
            <a:pPr>
              <a:buNone/>
            </a:pP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p:txBody>
          <a:bodyPr>
            <a:normAutofit fontScale="92500" lnSpcReduction="10000"/>
          </a:bodyPr>
          <a:lstStyle/>
          <a:p>
            <a:pPr algn="ctr">
              <a:buNone/>
            </a:pPr>
            <a:r>
              <a:rPr lang="pl-PL" b="1" i="1" u="sng" dirty="0" smtClean="0"/>
              <a:t>Co wywołuje trudne </a:t>
            </a:r>
            <a:r>
              <a:rPr lang="pl-PL" b="1" i="1" u="sng" dirty="0" smtClean="0"/>
              <a:t>zachowania</a:t>
            </a:r>
          </a:p>
          <a:p>
            <a:pPr>
              <a:buNone/>
            </a:pPr>
            <a:r>
              <a:rPr lang="pl-PL" u="sng" dirty="0" smtClean="0"/>
              <a:t/>
            </a:r>
            <a:br>
              <a:rPr lang="pl-PL" u="sng" dirty="0" smtClean="0"/>
            </a:br>
            <a:r>
              <a:rPr lang="pl-PL" dirty="0" smtClean="0"/>
              <a:t>	</a:t>
            </a:r>
            <a:r>
              <a:rPr lang="pl-PL" sz="2600" dirty="0" smtClean="0"/>
              <a:t>Sytuacje wywołujące bezpośrednio trudne </a:t>
            </a:r>
            <a:r>
              <a:rPr lang="pl-PL" sz="2600" dirty="0" smtClean="0"/>
              <a:t>zachowania        u dziecka:</a:t>
            </a:r>
            <a:endParaRPr lang="pl-PL" sz="2600" dirty="0"/>
          </a:p>
          <a:p>
            <a:pPr>
              <a:buFont typeface="Arial" charset="0"/>
              <a:buChar char="•"/>
            </a:pPr>
            <a:r>
              <a:rPr lang="pl-PL" sz="2600" dirty="0" smtClean="0"/>
              <a:t>dziecko </a:t>
            </a:r>
            <a:r>
              <a:rPr lang="pl-PL" sz="2600" dirty="0" smtClean="0"/>
              <a:t>jest </a:t>
            </a:r>
            <a:r>
              <a:rPr lang="pl-PL" sz="2600" dirty="0" smtClean="0"/>
              <a:t>głodne,</a:t>
            </a:r>
          </a:p>
          <a:p>
            <a:pPr>
              <a:buFont typeface="Arial" charset="0"/>
              <a:buChar char="•"/>
            </a:pPr>
            <a:r>
              <a:rPr lang="pl-PL" sz="2600" dirty="0" smtClean="0"/>
              <a:t> </a:t>
            </a:r>
            <a:r>
              <a:rPr lang="pl-PL" sz="2600" dirty="0" smtClean="0"/>
              <a:t>dziecko coś boli,</a:t>
            </a:r>
          </a:p>
          <a:p>
            <a:pPr>
              <a:buFont typeface="Arial" charset="0"/>
              <a:buChar char="•"/>
            </a:pPr>
            <a:r>
              <a:rPr lang="pl-PL" sz="2600" dirty="0" smtClean="0"/>
              <a:t>następuje zmiana codziennej rutyny,</a:t>
            </a:r>
            <a:endParaRPr lang="pl-PL" sz="2600" dirty="0"/>
          </a:p>
          <a:p>
            <a:pPr>
              <a:buFont typeface="Arial" charset="0"/>
              <a:buChar char="•"/>
            </a:pPr>
            <a:r>
              <a:rPr lang="pl-PL" sz="2600" dirty="0" smtClean="0"/>
              <a:t> dziecko musi czekać na swoją kolej,</a:t>
            </a:r>
            <a:endParaRPr lang="pl-PL" sz="2600" dirty="0"/>
          </a:p>
          <a:p>
            <a:pPr>
              <a:buFont typeface="Arial" charset="0"/>
              <a:buChar char="•"/>
            </a:pPr>
            <a:r>
              <a:rPr lang="pl-PL" sz="2600" dirty="0" smtClean="0"/>
              <a:t> uwaga jest skupiona na innym dziecku,</a:t>
            </a:r>
          </a:p>
          <a:p>
            <a:pPr>
              <a:buFont typeface="Arial" charset="0"/>
              <a:buChar char="•"/>
            </a:pPr>
            <a:r>
              <a:rPr lang="pl-PL" sz="2600" dirty="0" err="1" smtClean="0"/>
              <a:t>sensoryzmy</a:t>
            </a:r>
            <a:r>
              <a:rPr lang="pl-PL" sz="2600" dirty="0" smtClean="0"/>
              <a:t> </a:t>
            </a:r>
            <a:r>
              <a:rPr lang="pl-PL" sz="2600" dirty="0" smtClean="0"/>
              <a:t>(nadmiar lub niedobór).</a:t>
            </a:r>
          </a:p>
          <a:p>
            <a:pPr>
              <a:buNone/>
            </a:pP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p:txBody>
          <a:bodyPr/>
          <a:lstStyle/>
          <a:p>
            <a:pPr algn="ctr">
              <a:buNone/>
            </a:pPr>
            <a:r>
              <a:rPr lang="pl-PL" sz="2800" u="sng" dirty="0" smtClean="0"/>
              <a:t>Jeżeli dziecko z reguły nie zwraca uwagi na to,               co do niego mówicie, możecie zastosować podane niżej sposoby, aby upewnić się, </a:t>
            </a:r>
            <a:r>
              <a:rPr lang="pl-PL" sz="2800" u="sng" dirty="0" smtClean="0"/>
              <a:t>że </a:t>
            </a:r>
            <a:r>
              <a:rPr lang="pl-PL" sz="2800" u="sng" dirty="0" smtClean="0"/>
              <a:t>dziecko rzeczywiście was słucha</a:t>
            </a:r>
            <a:r>
              <a:rPr lang="pl-PL" sz="2800" u="sng" dirty="0" smtClean="0"/>
              <a:t>:</a:t>
            </a:r>
          </a:p>
          <a:p>
            <a:pPr>
              <a:buNone/>
            </a:pPr>
            <a:r>
              <a:rPr lang="pl-PL" sz="2800" u="sng" dirty="0" smtClean="0"/>
              <a:t/>
            </a:r>
            <a:br>
              <a:rPr lang="pl-PL" sz="2800" u="sng" dirty="0" smtClean="0"/>
            </a:br>
            <a:r>
              <a:rPr lang="pl-PL" sz="2800" dirty="0" smtClean="0"/>
              <a:t>• trzymajcie dziecko za ramiona, kiedy wydajecie mu polecenie,</a:t>
            </a:r>
            <a:br>
              <a:rPr lang="pl-PL" sz="2800" dirty="0" smtClean="0"/>
            </a:br>
            <a:r>
              <a:rPr lang="pl-PL" sz="2800" dirty="0" smtClean="0"/>
              <a:t>• patrzcie mu w oczy,</a:t>
            </a:r>
            <a:br>
              <a:rPr lang="pl-PL" sz="2800" dirty="0" smtClean="0"/>
            </a:br>
            <a:r>
              <a:rPr lang="pl-PL" sz="2800" dirty="0" smtClean="0"/>
              <a:t>• mówcie wyraźnie i zdecydowanie,</a:t>
            </a:r>
            <a:br>
              <a:rPr lang="pl-PL" sz="2800" dirty="0" smtClean="0"/>
            </a:br>
            <a:r>
              <a:rPr lang="pl-PL" sz="2800" dirty="0" smtClean="0"/>
              <a:t>• mówcie spokojnie.</a:t>
            </a:r>
          </a:p>
          <a:p>
            <a:pPr>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p:txBody>
          <a:bodyPr>
            <a:normAutofit lnSpcReduction="10000"/>
          </a:bodyPr>
          <a:lstStyle/>
          <a:p>
            <a:pPr lvl="0">
              <a:buNone/>
            </a:pPr>
            <a:r>
              <a:rPr lang="pl-PL" sz="2800" b="1" dirty="0" smtClean="0"/>
              <a:t>Kilka słów o nagrodach (zwanych czasem wzmocnieniami pozytywnymi) </a:t>
            </a:r>
          </a:p>
          <a:p>
            <a:pPr>
              <a:buNone/>
            </a:pPr>
            <a:r>
              <a:rPr lang="pl-PL" sz="2800" dirty="0" smtClean="0"/>
              <a:t>Istnieją dwa rodzaje nagród: </a:t>
            </a:r>
            <a:endParaRPr lang="pl-PL" sz="2800" dirty="0" smtClean="0"/>
          </a:p>
          <a:p>
            <a:pPr marL="514350" indent="-514350">
              <a:buAutoNum type="arabicParenR"/>
            </a:pPr>
            <a:r>
              <a:rPr lang="pl-PL" sz="2800" dirty="0" smtClean="0"/>
              <a:t>społeczne                              </a:t>
            </a:r>
          </a:p>
          <a:p>
            <a:pPr marL="514350" indent="-514350">
              <a:buAutoNum type="arabicParenR"/>
            </a:pPr>
            <a:r>
              <a:rPr lang="pl-PL" sz="2800" dirty="0" smtClean="0"/>
              <a:t> </a:t>
            </a:r>
            <a:r>
              <a:rPr lang="pl-PL" sz="2800" dirty="0" smtClean="0"/>
              <a:t>konkretne (materialne).</a:t>
            </a:r>
            <a:r>
              <a:rPr lang="pl-PL" sz="2800" b="1" dirty="0" smtClean="0"/>
              <a:t> </a:t>
            </a:r>
            <a:endParaRPr lang="pl-PL" sz="2800" b="1" dirty="0" smtClean="0"/>
          </a:p>
          <a:p>
            <a:pPr marL="0" indent="0">
              <a:buNone/>
            </a:pPr>
            <a:r>
              <a:rPr lang="pl-PL" sz="2800" dirty="0" smtClean="0"/>
              <a:t/>
            </a:r>
            <a:br>
              <a:rPr lang="pl-PL" sz="2800" dirty="0" smtClean="0"/>
            </a:br>
            <a:r>
              <a:rPr lang="pl-PL" sz="2800" dirty="0" smtClean="0"/>
              <a:t>	</a:t>
            </a:r>
            <a:r>
              <a:rPr lang="pl-PL" sz="2800" b="1" u="sng" dirty="0" smtClean="0">
                <a:solidFill>
                  <a:srgbClr val="FF0000"/>
                </a:solidFill>
              </a:rPr>
              <a:t>Nagrody społeczne </a:t>
            </a:r>
            <a:r>
              <a:rPr lang="pl-PL" sz="2800" b="1" dirty="0" smtClean="0"/>
              <a:t>wydają się ważniejsze.</a:t>
            </a:r>
            <a:r>
              <a:rPr lang="pl-PL" sz="2800" dirty="0" smtClean="0"/>
              <a:t/>
            </a:r>
            <a:br>
              <a:rPr lang="pl-PL" sz="2800" dirty="0" smtClean="0"/>
            </a:br>
            <a:r>
              <a:rPr lang="pl-PL" sz="2800" dirty="0" smtClean="0"/>
              <a:t>Oto niektóre z nich: uwaga, uśmiech, chwalenie dziecka za konkretne zachowanie, zachęta, słowa: „Bardzo dobrze”, „Wspaniale!”</a:t>
            </a:r>
          </a:p>
          <a:p>
            <a:pPr>
              <a:buNone/>
            </a:pPr>
            <a:endParaRPr lang="pl-PL"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p:txBody>
          <a:bodyPr>
            <a:normAutofit fontScale="77500" lnSpcReduction="20000"/>
          </a:bodyPr>
          <a:lstStyle/>
          <a:p>
            <a:pPr>
              <a:buNone/>
            </a:pPr>
            <a:r>
              <a:rPr lang="pl-PL" b="1" u="sng" dirty="0" smtClean="0">
                <a:solidFill>
                  <a:srgbClr val="FF0000"/>
                </a:solidFill>
              </a:rPr>
              <a:t>Nagrody konkretne </a:t>
            </a:r>
            <a:r>
              <a:rPr lang="pl-PL" b="1" dirty="0" smtClean="0"/>
              <a:t>to rzeczy i zdarzenia.</a:t>
            </a:r>
            <a:r>
              <a:rPr lang="pl-PL" dirty="0" smtClean="0"/>
              <a:t/>
            </a:r>
            <a:br>
              <a:rPr lang="pl-PL" dirty="0" smtClean="0"/>
            </a:br>
            <a:r>
              <a:rPr lang="pl-PL" dirty="0" smtClean="0"/>
              <a:t>Oto lista nagród ważnych dla dzieci: książeczki, komiksy, słodycze, ciastka, wycieczki, mazaki, znaczki, drobne monety, czas spędzony z rodzicami, lody, małe zabawki, zabawy.</a:t>
            </a:r>
          </a:p>
          <a:p>
            <a:pPr>
              <a:buNone/>
            </a:pPr>
            <a:endParaRPr lang="pl-PL" dirty="0" smtClean="0"/>
          </a:p>
          <a:p>
            <a:pPr>
              <a:buNone/>
            </a:pPr>
            <a:r>
              <a:rPr lang="pl-PL" b="1" dirty="0" smtClean="0"/>
              <a:t>Doświadczenie wskazuje, że nagrody społeczne są dla dzieci ważniejsze niż rzeczy</a:t>
            </a:r>
            <a:r>
              <a:rPr lang="pl-PL" dirty="0" smtClean="0"/>
              <a:t>.</a:t>
            </a:r>
            <a:br>
              <a:rPr lang="pl-PL" dirty="0" smtClean="0"/>
            </a:br>
            <a:r>
              <a:rPr lang="pl-PL" dirty="0" smtClean="0"/>
              <a:t>Nie zapominajmy o tym, że różne dzieci lubią różne nagrody. Dziecko może, na przykład, nie przepadać za słodyczami, ale oddałoby wszystko za rodzynki. Podobnie, jak w przypadku dorosłych, musicie dostosować nagrody do upodobań dziecka.</a:t>
            </a:r>
          </a:p>
          <a:p>
            <a:pPr>
              <a:buNone/>
            </a:pPr>
            <a:r>
              <a:rPr lang="pl-PL" b="1" dirty="0" smtClean="0"/>
              <a:t>Bardzo ważny jest moment dawania nagrody.</a:t>
            </a:r>
            <a:r>
              <a:rPr lang="pl-PL" dirty="0" smtClean="0"/>
              <a:t> </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554162"/>
            <a:ext cx="8686800" cy="4971182"/>
          </a:xfrm>
        </p:spPr>
        <p:txBody>
          <a:bodyPr>
            <a:normAutofit fontScale="70000" lnSpcReduction="20000"/>
          </a:bodyPr>
          <a:lstStyle/>
          <a:p>
            <a:pPr>
              <a:buNone/>
            </a:pPr>
            <a:r>
              <a:rPr lang="pl-PL" dirty="0" smtClean="0"/>
              <a:t>Nagroda powinna pojawiać się natychmiast po wystąpieniu zachowania, które chcecie wzmocnić. </a:t>
            </a:r>
          </a:p>
          <a:p>
            <a:pPr>
              <a:buNone/>
            </a:pPr>
            <a:endParaRPr lang="pl-PL" dirty="0" smtClean="0"/>
          </a:p>
          <a:p>
            <a:pPr algn="ctr">
              <a:buNone/>
            </a:pPr>
            <a:r>
              <a:rPr lang="pl-PL" dirty="0" smtClean="0"/>
              <a:t>Jeżeli dziecko zaczyna, na przykład, wykonywać zadanie           </a:t>
            </a:r>
            <a:r>
              <a:rPr lang="pl-PL" dirty="0" smtClean="0"/>
              <a:t>                </a:t>
            </a:r>
            <a:r>
              <a:rPr lang="pl-PL" dirty="0" smtClean="0"/>
              <a:t>w sposób, który akceptujecie, powinniście powiedzieć: „</a:t>
            </a:r>
            <a:r>
              <a:rPr lang="pl-PL" b="1" u="sng" dirty="0" smtClean="0"/>
              <a:t>Bardzo dobrze. Podoba mi się, że pracujesz w ten sposób”. </a:t>
            </a:r>
            <a:endParaRPr lang="pl-PL" b="1" u="sng" dirty="0" smtClean="0"/>
          </a:p>
          <a:p>
            <a:pPr algn="ctr">
              <a:buNone/>
            </a:pPr>
            <a:endParaRPr lang="pl-PL" b="1" u="sng" dirty="0" smtClean="0"/>
          </a:p>
          <a:p>
            <a:pPr algn="ctr">
              <a:buNone/>
            </a:pPr>
            <a:r>
              <a:rPr lang="pl-PL" dirty="0" smtClean="0"/>
              <a:t>Ważne jest, aby pochwalić dziecko od razu, a nie później, wciągu dnia.</a:t>
            </a:r>
            <a:br>
              <a:rPr lang="pl-PL" dirty="0" smtClean="0"/>
            </a:br>
            <a:endParaRPr lang="pl-PL" dirty="0" smtClean="0"/>
          </a:p>
          <a:p>
            <a:pPr algn="just">
              <a:buNone/>
            </a:pPr>
            <a:r>
              <a:rPr lang="pl-PL" dirty="0" smtClean="0"/>
              <a:t>		</a:t>
            </a:r>
            <a:r>
              <a:rPr lang="pl-PL" sz="3400" dirty="0" smtClean="0"/>
              <a:t>Jeżeli </a:t>
            </a:r>
            <a:r>
              <a:rPr lang="pl-PL" sz="3400" dirty="0" smtClean="0"/>
              <a:t>zachowanie dziecka poprawia się, należy zaznaczyć to </a:t>
            </a:r>
            <a:r>
              <a:rPr lang="pl-PL" sz="3400" dirty="0" smtClean="0"/>
              <a:t>na arkuszu </a:t>
            </a:r>
            <a:r>
              <a:rPr lang="pl-PL" sz="3400" dirty="0" smtClean="0"/>
              <a:t>obserwacyjnym. Możecie na przykład, za każdym razem, kiedy dziecko wykona polecenie, zaznaczyć nową gwiazdkę; powiedzmy, że pięć gwiazdek daje prawo do małej nagrody, krótkiej zabawy lub dodatkowej bajki na dobranoc.</a:t>
            </a:r>
            <a:br>
              <a:rPr lang="pl-PL" sz="3400" dirty="0" smtClean="0"/>
            </a:br>
            <a:endParaRPr lang="pl-PL" sz="3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200" dirty="0" smtClean="0"/>
              <a:t>Kierunki pracy z uczniem ze spektrum autyzmu – </a:t>
            </a:r>
            <a:r>
              <a:rPr lang="pl-PL" sz="1200" dirty="0" err="1" smtClean="0"/>
              <a:t>SOSzW</a:t>
            </a:r>
            <a:r>
              <a:rPr lang="pl-PL" sz="1200" dirty="0" smtClean="0"/>
              <a:t>  Szklary Górne - 2016/2017</a:t>
            </a:r>
            <a:endParaRPr lang="pl-PL" sz="1200" dirty="0"/>
          </a:p>
        </p:txBody>
      </p:sp>
      <p:sp>
        <p:nvSpPr>
          <p:cNvPr id="3" name="Symbol zastępczy zawartości 2"/>
          <p:cNvSpPr>
            <a:spLocks noGrp="1"/>
          </p:cNvSpPr>
          <p:nvPr>
            <p:ph idx="1"/>
          </p:nvPr>
        </p:nvSpPr>
        <p:spPr>
          <a:xfrm>
            <a:off x="304800" y="1554162"/>
            <a:ext cx="8686800" cy="4971182"/>
          </a:xfrm>
        </p:spPr>
        <p:txBody>
          <a:bodyPr>
            <a:normAutofit fontScale="85000" lnSpcReduction="20000"/>
          </a:bodyPr>
          <a:lstStyle/>
          <a:p>
            <a:pPr>
              <a:buNone/>
            </a:pPr>
            <a:r>
              <a:rPr lang="pl-PL" b="1" u="sng" dirty="0" smtClean="0"/>
              <a:t>Kilka słów o karach</a:t>
            </a:r>
            <a:r>
              <a:rPr lang="pl-PL" dirty="0" smtClean="0"/>
              <a:t/>
            </a:r>
            <a:br>
              <a:rPr lang="pl-PL" dirty="0" smtClean="0"/>
            </a:br>
            <a:r>
              <a:rPr lang="pl-PL" dirty="0" smtClean="0"/>
              <a:t>Podobnie, jak w przypadku nagród, istnieją dwa rodzaje skutecznych kar.</a:t>
            </a:r>
            <a:br>
              <a:rPr lang="pl-PL" dirty="0" smtClean="0"/>
            </a:br>
            <a:endParaRPr lang="pl-PL" dirty="0" smtClean="0"/>
          </a:p>
          <a:p>
            <a:pPr>
              <a:buNone/>
            </a:pPr>
            <a:r>
              <a:rPr lang="pl-PL" b="1" u="sng" dirty="0" smtClean="0"/>
              <a:t>Kary społeczne to m.in.:</a:t>
            </a:r>
            <a:r>
              <a:rPr lang="pl-PL" dirty="0" smtClean="0"/>
              <a:t/>
            </a:r>
            <a:br>
              <a:rPr lang="pl-PL" dirty="0" smtClean="0"/>
            </a:br>
            <a:r>
              <a:rPr lang="pl-PL" dirty="0" smtClean="0"/>
              <a:t>okazanie niezadowolenia, krytyka, odizolowanie dziecka, podniesiony głos, ignorowanie.</a:t>
            </a:r>
            <a:br>
              <a:rPr lang="pl-PL" dirty="0" smtClean="0"/>
            </a:br>
            <a:endParaRPr lang="pl-PL" dirty="0" smtClean="0"/>
          </a:p>
          <a:p>
            <a:pPr>
              <a:buNone/>
            </a:pPr>
            <a:r>
              <a:rPr lang="pl-PL" b="1" u="sng" dirty="0" smtClean="0"/>
              <a:t>Kary konkretne to:</a:t>
            </a:r>
            <a:r>
              <a:rPr lang="pl-PL" u="sng" dirty="0" smtClean="0"/>
              <a:t> </a:t>
            </a:r>
            <a:r>
              <a:rPr lang="pl-PL" dirty="0" smtClean="0"/>
              <a:t>klapsy, potrząsanie.</a:t>
            </a:r>
            <a:br>
              <a:rPr lang="pl-PL" dirty="0" smtClean="0"/>
            </a:br>
            <a:r>
              <a:rPr lang="pl-PL" dirty="0" smtClean="0"/>
              <a:t>Kłopot w tym, że działanie kar drugiego rodzaju sprowadza się do umożliwienia opiekunom wyładowania </a:t>
            </a:r>
            <a:r>
              <a:rPr lang="pl-PL" dirty="0" smtClean="0"/>
              <a:t>złości</a:t>
            </a:r>
            <a:r>
              <a:rPr lang="pl-PL" dirty="0"/>
              <a:t> </a:t>
            </a:r>
            <a:r>
              <a:rPr lang="pl-PL" dirty="0" smtClean="0"/>
              <a:t>i okazania swojej bezradności. </a:t>
            </a:r>
          </a:p>
          <a:p>
            <a:pPr>
              <a:buNone/>
            </a:pPr>
            <a:r>
              <a:rPr lang="pl-PL" b="1" u="sng" dirty="0" smtClean="0">
                <a:solidFill>
                  <a:srgbClr val="FF0000"/>
                </a:solidFill>
              </a:rPr>
              <a:t>Używanie siły fizycznej jest niedopuszczalne!</a:t>
            </a:r>
            <a:endParaRPr lang="pl-PL" b="1" u="sng"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ędrówka">
  <a:themeElements>
    <a:clrScheme name="Wędrówk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ędrówk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Wędrówk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133</TotalTime>
  <Words>1349</Words>
  <Application>Microsoft Office PowerPoint</Application>
  <PresentationFormat>Pokaz na ekranie (4:3)</PresentationFormat>
  <Paragraphs>186</Paragraphs>
  <Slides>25</Slides>
  <Notes>0</Notes>
  <HiddenSlides>0</HiddenSlides>
  <MMClips>0</MMClips>
  <ScaleCrop>false</ScaleCrop>
  <HeadingPairs>
    <vt:vector size="4" baseType="variant">
      <vt:variant>
        <vt:lpstr>Motyw</vt:lpstr>
      </vt:variant>
      <vt:variant>
        <vt:i4>1</vt:i4>
      </vt:variant>
      <vt:variant>
        <vt:lpstr>Tytuły slajdów</vt:lpstr>
      </vt:variant>
      <vt:variant>
        <vt:i4>25</vt:i4>
      </vt:variant>
    </vt:vector>
  </HeadingPairs>
  <TitlesOfParts>
    <vt:vector size="26" baseType="lpstr">
      <vt:lpstr>Wędrówka</vt:lpstr>
      <vt:lpstr>„ZACHOWANIA  TRUDNE”  - Kierunki pracy z uczniem ze spektrum autyzmu – </vt:lpstr>
      <vt:lpstr>Kierunki pracy z uczniem ze spektrum autyzmu – SOSzW  Szklary Górne - 2016/2017  </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lpstr>Kierunki pracy z uczniem ze spektrum autyzmu – SOSzW  Szklary Górne - 2016/2017</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„ZACHOWANIA  TRUDNE”  - Kierunki pracy z uczniem ze spektrum autyzmu –</dc:title>
  <dc:creator>Beata</dc:creator>
  <cp:lastModifiedBy>Jarek</cp:lastModifiedBy>
  <cp:revision>69</cp:revision>
  <dcterms:created xsi:type="dcterms:W3CDTF">2017-06-17T23:52:19Z</dcterms:created>
  <dcterms:modified xsi:type="dcterms:W3CDTF">2017-06-19T20:26:19Z</dcterms:modified>
</cp:coreProperties>
</file>